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22" r:id="rId2"/>
    <p:sldId id="440" r:id="rId3"/>
    <p:sldId id="461" r:id="rId4"/>
    <p:sldId id="441" r:id="rId5"/>
    <p:sldId id="425" r:id="rId6"/>
    <p:sldId id="447" r:id="rId7"/>
    <p:sldId id="448" r:id="rId8"/>
    <p:sldId id="445" r:id="rId9"/>
    <p:sldId id="450" r:id="rId10"/>
    <p:sldId id="451" r:id="rId11"/>
    <p:sldId id="449" r:id="rId12"/>
    <p:sldId id="456" r:id="rId13"/>
    <p:sldId id="459" r:id="rId14"/>
    <p:sldId id="460" r:id="rId15"/>
    <p:sldId id="452" r:id="rId16"/>
    <p:sldId id="428" r:id="rId17"/>
    <p:sldId id="429" r:id="rId18"/>
    <p:sldId id="427" r:id="rId19"/>
    <p:sldId id="435" r:id="rId20"/>
    <p:sldId id="443" r:id="rId21"/>
    <p:sldId id="432" r:id="rId22"/>
    <p:sldId id="434" r:id="rId23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49" autoAdjust="0"/>
  </p:normalViewPr>
  <p:slideViewPr>
    <p:cSldViewPr snapToGrid="0">
      <p:cViewPr varScale="1">
        <p:scale>
          <a:sx n="109" d="100"/>
          <a:sy n="109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20734312\Downloads\INFORME%20ORDENES%20DECOMPRAS%20A%20AUDITAR%202021%20(2)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20734312\Downloads\INFORME%20ORDENES%20DECOMPRAS%20A%20AUDITAR%202021%20(2)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20734312\Downloads\INFORME%20ORDENES%20DECOMPRAS%20A%20AUDITAR%202021%20(2)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eebeb1e8a8c5c28/Escritorio/SARLAFT/contratos%20a%20audita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20734312\Downloads\INFORME%20ORDENES%20DECOMPRAS%20A%20AUDITAR%202021%20(2)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20734312\Downloads\INFORME%20ORDENES%20DECOMPRAS%20A%20AUDITAR%202021%20(2)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Talento Humano</a:t>
            </a:r>
            <a:r>
              <a:rPr lang="es-CO" baseline="0"/>
              <a:t>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4BF-41A5-AFA4-37D3E1F967D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4BF-41A5-AFA4-37D3E1F967D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'[INFORME ORDENES DECOMPRAS A AUDITAR 2021 (2) (1).xlsx]Consolidado'!$X$3:$Y$3</c:f>
              <c:strCache>
                <c:ptCount val="2"/>
                <c:pt idx="0">
                  <c:v>cumple</c:v>
                </c:pt>
                <c:pt idx="1">
                  <c:v>No cumple</c:v>
                </c:pt>
              </c:strCache>
            </c:strRef>
          </c:cat>
          <c:val>
            <c:numRef>
              <c:f>'[INFORME ORDENES DECOMPRAS A AUDITAR 2021 (2) (1).xlsx]Consolidado'!$X$4:$Y$4</c:f>
              <c:numCache>
                <c:formatCode>General</c:formatCode>
                <c:ptCount val="2"/>
                <c:pt idx="0">
                  <c:v>61</c:v>
                </c:pt>
                <c:pt idx="1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BF-41A5-AFA4-37D3E1F967D1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Error recurrente</a:t>
            </a:r>
            <a:r>
              <a:rPr lang="en-US" baseline="0"/>
              <a:t> - Talento Humano 2021</a:t>
            </a:r>
            <a:endParaRPr lang="en-US"/>
          </a:p>
        </c:rich>
      </c:tx>
      <c:layout>
        <c:manualLayout>
          <c:xMode val="edge"/>
          <c:yMode val="edge"/>
          <c:x val="0.1292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'[INFORME ORDENES DECOMPRAS A AUDITAR 2021 (2) (1).xlsx]Consolidado'!$AC$3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A96-4CBD-8EB7-1BB5EC7C08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A96-4CBD-8EB7-1BB5EC7C08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A96-4CBD-8EB7-1BB5EC7C08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A96-4CBD-8EB7-1BB5EC7C08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A96-4CBD-8EB7-1BB5EC7C08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A96-4CBD-8EB7-1BB5EC7C08A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'[INFORME ORDENES DECOMPRAS A AUDITAR 2021 (2) (1).xlsx]Consolidado'!$AA$4:$AA$9</c:f>
              <c:strCache>
                <c:ptCount val="6"/>
                <c:pt idx="0">
                  <c:v>Dirección de residencia</c:v>
                </c:pt>
                <c:pt idx="1">
                  <c:v>expedicion del documento de identidad</c:v>
                </c:pt>
                <c:pt idx="2">
                  <c:v>huella dactilar ilegible o borrosa</c:v>
                </c:pt>
                <c:pt idx="3">
                  <c:v>pais y ciudad de nacimiento</c:v>
                </c:pt>
                <c:pt idx="4">
                  <c:v>telefono</c:v>
                </c:pt>
                <c:pt idx="5">
                  <c:v>Otros (letra legible,fecha de nacimiento, nacionalidad, ciudad y departamento de residencia, cedula de ciudadania)</c:v>
                </c:pt>
              </c:strCache>
            </c:strRef>
          </c:cat>
          <c:val>
            <c:numRef>
              <c:f>'[INFORME ORDENES DECOMPRAS A AUDITAR 2021 (2) (1).xlsx]Consolidado'!$AC$4:$AC$9</c:f>
              <c:numCache>
                <c:formatCode>0.000%</c:formatCode>
                <c:ptCount val="6"/>
                <c:pt idx="0">
                  <c:v>0.3352941176470588</c:v>
                </c:pt>
                <c:pt idx="1">
                  <c:v>0.19411764705882353</c:v>
                </c:pt>
                <c:pt idx="2">
                  <c:v>0.14705882352941177</c:v>
                </c:pt>
                <c:pt idx="3">
                  <c:v>0.11764705882352941</c:v>
                </c:pt>
                <c:pt idx="4">
                  <c:v>0.18823529411764706</c:v>
                </c:pt>
                <c:pt idx="5">
                  <c:v>1.7647058823529412E-2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A96-4CBD-8EB7-1BB5EC7C08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Contratación</a:t>
            </a:r>
            <a:r>
              <a:rPr lang="es-CO" baseline="0"/>
              <a:t> - 2021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58-462E-B005-1467FAD4A90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58-462E-B005-1467FAD4A9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'[INFORME ORDENES DECOMPRAS A AUDITAR 2021 (2) (1).xlsx]Consolidado'!$X$3:$Y$3</c:f>
              <c:strCache>
                <c:ptCount val="2"/>
                <c:pt idx="0">
                  <c:v>cumple</c:v>
                </c:pt>
                <c:pt idx="1">
                  <c:v>No cumple</c:v>
                </c:pt>
              </c:strCache>
            </c:strRef>
          </c:cat>
          <c:val>
            <c:numRef>
              <c:f>'[INFORME ORDENES DECOMPRAS A AUDITAR 2021 (2) (1).xlsx]Consolidado'!$X$5:$Y$5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58-462E-B005-1467FAD4A90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Error recurrente - Contratación 2021</a:t>
            </a:r>
            <a:endParaRPr lang="es-CO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D8-415F-8416-D4326EE130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D8-415F-8416-D4326EE130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D8-415F-8416-D4326EE130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ED8-415F-8416-D4326EE130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ED8-415F-8416-D4326EE130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ED8-415F-8416-D4326EE130A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'[INFORME ORDENES DECOMPRAS A AUDITAR 2021 (2) (1).xlsx]Consolidado'!$AF$4:$AF$9</c:f>
              <c:strCache>
                <c:ptCount val="6"/>
                <c:pt idx="0">
                  <c:v>Dirección de residencia</c:v>
                </c:pt>
                <c:pt idx="1">
                  <c:v>expedicion del documento de identidad</c:v>
                </c:pt>
                <c:pt idx="2">
                  <c:v>huella dactilar ilegible o borrosa</c:v>
                </c:pt>
                <c:pt idx="3">
                  <c:v>pais y ciudad de nacimiento</c:v>
                </c:pt>
                <c:pt idx="4">
                  <c:v>telefono</c:v>
                </c:pt>
                <c:pt idx="5">
                  <c:v>Otros (fecha de diligenciamiento, fecha de verificacion, numero de documento de identidad)</c:v>
                </c:pt>
              </c:strCache>
            </c:strRef>
          </c:cat>
          <c:val>
            <c:numRef>
              <c:f>'[INFORME ORDENES DECOMPRAS A AUDITAR 2021 (2) (1).xlsx]Consolidado'!$AH$4:$AH$9</c:f>
              <c:numCache>
                <c:formatCode>0.00%</c:formatCode>
                <c:ptCount val="6"/>
                <c:pt idx="0">
                  <c:v>0.14516129032258066</c:v>
                </c:pt>
                <c:pt idx="1">
                  <c:v>0.20967741935483872</c:v>
                </c:pt>
                <c:pt idx="2">
                  <c:v>0.20967741935483872</c:v>
                </c:pt>
                <c:pt idx="3">
                  <c:v>0.16935483870967741</c:v>
                </c:pt>
                <c:pt idx="4">
                  <c:v>9.6774193548387094E-2</c:v>
                </c:pt>
                <c:pt idx="5">
                  <c:v>0.16935483870967741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D8-415F-8416-D4326EE130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Contratación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Almacen</a:t>
            </a:r>
            <a:r>
              <a:rPr lang="es-CO" baseline="0"/>
              <a:t> - 2021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EC-4AA4-B007-88EBF33E61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EC-4AA4-B007-88EBF33E6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'[INFORME ORDENES DECOMPRAS A AUDITAR 2021 (2) (1).xlsx]Consolidado'!$X$3:$Y$3</c:f>
              <c:strCache>
                <c:ptCount val="2"/>
                <c:pt idx="0">
                  <c:v>cumple</c:v>
                </c:pt>
                <c:pt idx="1">
                  <c:v>No cumple</c:v>
                </c:pt>
              </c:strCache>
            </c:strRef>
          </c:cat>
          <c:val>
            <c:numRef>
              <c:f>'[INFORME ORDENES DECOMPRAS A AUDITAR 2021 (2) (1).xlsx]Consolidado'!$X$6:$Y$6</c:f>
              <c:numCache>
                <c:formatCode>General</c:formatCode>
                <c:ptCount val="2"/>
                <c:pt idx="0">
                  <c:v>247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EC-4AA4-B007-88EBF33E61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Error recurrente - Almacen 2021</a:t>
            </a:r>
            <a:endParaRPr lang="es-CO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6C-4024-A6FD-96AA78AED0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6C-4024-A6FD-96AA78AED0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66C-4024-A6FD-96AA78AED0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66C-4024-A6FD-96AA78AED0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66C-4024-A6FD-96AA78AED0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66C-4024-A6FD-96AA78AED0E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66C-4024-A6FD-96AA78AED0E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66C-4024-A6FD-96AA78AED0E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'[INFORME ORDENES DECOMPRAS A AUDITAR 2021 (2) (1).xlsx]Consolidado'!$AK$4:$AK$11</c:f>
              <c:strCache>
                <c:ptCount val="8"/>
                <c:pt idx="0">
                  <c:v>Dirección de residencia</c:v>
                </c:pt>
                <c:pt idx="1">
                  <c:v>expedicion del documento de identidad</c:v>
                </c:pt>
                <c:pt idx="2">
                  <c:v>huella dactilar ilegible o borrosa</c:v>
                </c:pt>
                <c:pt idx="3">
                  <c:v>pais y ciudad de nacimiento</c:v>
                </c:pt>
                <c:pt idx="4">
                  <c:v>telefono</c:v>
                </c:pt>
                <c:pt idx="5">
                  <c:v>Otros (fecha de diligenciamiento, fecha de verificacion, numero de documento de identidad)</c:v>
                </c:pt>
                <c:pt idx="6">
                  <c:v>pais y ciudad de residencia</c:v>
                </c:pt>
                <c:pt idx="7">
                  <c:v>numero de documento</c:v>
                </c:pt>
              </c:strCache>
            </c:strRef>
          </c:cat>
          <c:val>
            <c:numRef>
              <c:f>'[INFORME ORDENES DECOMPRAS A AUDITAR 2021 (2) (1).xlsx]Consolidado'!$AM$4:$AM$11</c:f>
              <c:numCache>
                <c:formatCode>0.00%</c:formatCode>
                <c:ptCount val="8"/>
                <c:pt idx="0">
                  <c:v>0.20634920634920634</c:v>
                </c:pt>
                <c:pt idx="1">
                  <c:v>0.21428571428571427</c:v>
                </c:pt>
                <c:pt idx="2">
                  <c:v>3.968253968253968E-2</c:v>
                </c:pt>
                <c:pt idx="3">
                  <c:v>0.17460317460317459</c:v>
                </c:pt>
                <c:pt idx="4">
                  <c:v>5.5555555555555552E-2</c:v>
                </c:pt>
                <c:pt idx="5">
                  <c:v>7.9365079365079361E-2</c:v>
                </c:pt>
                <c:pt idx="6">
                  <c:v>9.5238095238095233E-2</c:v>
                </c:pt>
                <c:pt idx="7">
                  <c:v>0.13492063492063491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6C-4024-A6FD-96AA78AED0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86150-7852-47D2-B243-AE32578D7658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</dgm:pt>
    <dgm:pt modelId="{F80A3492-BBDA-45A8-A35F-26E0ACD7E0A0}">
      <dgm:prSet phldrT="[Texto]"/>
      <dgm:spPr/>
      <dgm:t>
        <a:bodyPr/>
        <a:lstStyle/>
        <a:p>
          <a:r>
            <a:rPr lang="es-CO" b="1" dirty="0" smtClean="0"/>
            <a:t>Máximo Órgano</a:t>
          </a:r>
          <a:endParaRPr lang="es-CO" b="1" dirty="0"/>
        </a:p>
      </dgm:t>
    </dgm:pt>
    <dgm:pt modelId="{487462D9-21B2-47A1-B094-917A822BC13D}" type="parTrans" cxnId="{A6AA32D8-1190-4E17-B705-29B595B031E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FE6CDD09-D810-4B19-90BE-BA2BE5530269}" type="sibTrans" cxnId="{A6AA32D8-1190-4E17-B705-29B595B031E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7A6F2BE-8F20-4ADA-8EA3-3FBBB1F80D7C}">
      <dgm:prSet phldrT="[Texto]"/>
      <dgm:spPr/>
      <dgm:t>
        <a:bodyPr/>
        <a:lstStyle/>
        <a:p>
          <a:r>
            <a:rPr lang="es-CO" b="1" smtClean="0"/>
            <a:t>Junta Directiva</a:t>
          </a:r>
          <a:endParaRPr lang="es-CO" b="1" dirty="0"/>
        </a:p>
      </dgm:t>
    </dgm:pt>
    <dgm:pt modelId="{3F174E8F-AF1D-4D3F-9233-969766960B37}" type="parTrans" cxnId="{DD9596FC-24AA-4A9B-AB5B-AD32C782E59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A21EC54-FA17-4A26-8D8F-420F9403B907}" type="sibTrans" cxnId="{DD9596FC-24AA-4A9B-AB5B-AD32C782E59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701D5FC8-B801-4294-AA39-E572FCAD2BBC}">
      <dgm:prSet phldrT="[Texto]"/>
      <dgm:spPr/>
      <dgm:t>
        <a:bodyPr/>
        <a:lstStyle/>
        <a:p>
          <a:r>
            <a:rPr lang="es-CO" b="1" smtClean="0"/>
            <a:t>Mayor compromiso</a:t>
          </a:r>
          <a:endParaRPr lang="es-CO" b="1" dirty="0"/>
        </a:p>
      </dgm:t>
    </dgm:pt>
    <dgm:pt modelId="{9F9251A0-3034-4037-B45E-3AAE4458B009}" type="parTrans" cxnId="{F26B8F25-982D-4CCA-B68A-75C93AD499C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1B33F21-84E4-4F2A-BB5B-4DB8BD0C2060}" type="sibTrans" cxnId="{F26B8F25-982D-4CCA-B68A-75C93AD499C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539871D-8EBC-48A5-84EB-9A81F4BFE9D3}" type="pres">
      <dgm:prSet presAssocID="{47686150-7852-47D2-B243-AE32578D7658}" presName="Name0" presStyleCnt="0">
        <dgm:presLayoutVars>
          <dgm:dir/>
          <dgm:resizeHandles val="exact"/>
        </dgm:presLayoutVars>
      </dgm:prSet>
      <dgm:spPr/>
    </dgm:pt>
    <dgm:pt modelId="{03481066-0CD1-4233-8DDB-D2D26DF35F15}" type="pres">
      <dgm:prSet presAssocID="{F80A3492-BBDA-45A8-A35F-26E0ACD7E0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979A6-8160-4D31-A0C8-08ACE7BC9459}" type="pres">
      <dgm:prSet presAssocID="{FE6CDD09-D810-4B19-90BE-BA2BE5530269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80DEAD6-F11A-4880-AE93-EF1752282842}" type="pres">
      <dgm:prSet presAssocID="{FE6CDD09-D810-4B19-90BE-BA2BE5530269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EB59B63B-B91B-43DF-A0F7-5C6F90D39D70}" type="pres">
      <dgm:prSet presAssocID="{47A6F2BE-8F20-4ADA-8EA3-3FBBB1F80D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DC7EF1-3CDD-4FAC-8B73-5D2D68F33D2D}" type="pres">
      <dgm:prSet presAssocID="{9A21EC54-FA17-4A26-8D8F-420F9403B90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A7382C2E-0B9E-4FC8-82DD-B589F5307C83}" type="pres">
      <dgm:prSet presAssocID="{9A21EC54-FA17-4A26-8D8F-420F9403B90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B542CCA-590F-4E8D-B947-9301750F7459}" type="pres">
      <dgm:prSet presAssocID="{701D5FC8-B801-4294-AA39-E572FCAD2B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FFC088-EBBE-447B-88AD-4BA73C5E66F0}" type="presOf" srcId="{9A21EC54-FA17-4A26-8D8F-420F9403B907}" destId="{1DDC7EF1-3CDD-4FAC-8B73-5D2D68F33D2D}" srcOrd="0" destOrd="0" presId="urn:microsoft.com/office/officeart/2005/8/layout/process1"/>
    <dgm:cxn modelId="{62269BBD-9171-43A6-8CE3-E849BCB507DB}" type="presOf" srcId="{FE6CDD09-D810-4B19-90BE-BA2BE5530269}" destId="{5A9979A6-8160-4D31-A0C8-08ACE7BC9459}" srcOrd="0" destOrd="0" presId="urn:microsoft.com/office/officeart/2005/8/layout/process1"/>
    <dgm:cxn modelId="{D78661EF-D4D3-4402-9F2F-88A967836037}" type="presOf" srcId="{47A6F2BE-8F20-4ADA-8EA3-3FBBB1F80D7C}" destId="{EB59B63B-B91B-43DF-A0F7-5C6F90D39D70}" srcOrd="0" destOrd="0" presId="urn:microsoft.com/office/officeart/2005/8/layout/process1"/>
    <dgm:cxn modelId="{158AA1A9-25CF-45CE-9CA4-556B86DE4AAB}" type="presOf" srcId="{9A21EC54-FA17-4A26-8D8F-420F9403B907}" destId="{A7382C2E-0B9E-4FC8-82DD-B589F5307C83}" srcOrd="1" destOrd="0" presId="urn:microsoft.com/office/officeart/2005/8/layout/process1"/>
    <dgm:cxn modelId="{4480ABAC-7A40-42C9-A50B-B8C22C732328}" type="presOf" srcId="{F80A3492-BBDA-45A8-A35F-26E0ACD7E0A0}" destId="{03481066-0CD1-4233-8DDB-D2D26DF35F15}" srcOrd="0" destOrd="0" presId="urn:microsoft.com/office/officeart/2005/8/layout/process1"/>
    <dgm:cxn modelId="{DD9596FC-24AA-4A9B-AB5B-AD32C782E59A}" srcId="{47686150-7852-47D2-B243-AE32578D7658}" destId="{47A6F2BE-8F20-4ADA-8EA3-3FBBB1F80D7C}" srcOrd="1" destOrd="0" parTransId="{3F174E8F-AF1D-4D3F-9233-969766960B37}" sibTransId="{9A21EC54-FA17-4A26-8D8F-420F9403B907}"/>
    <dgm:cxn modelId="{F26B8F25-982D-4CCA-B68A-75C93AD499C7}" srcId="{47686150-7852-47D2-B243-AE32578D7658}" destId="{701D5FC8-B801-4294-AA39-E572FCAD2BBC}" srcOrd="2" destOrd="0" parTransId="{9F9251A0-3034-4037-B45E-3AAE4458B009}" sibTransId="{31B33F21-84E4-4F2A-BB5B-4DB8BD0C2060}"/>
    <dgm:cxn modelId="{A6AA32D8-1190-4E17-B705-29B595B031E0}" srcId="{47686150-7852-47D2-B243-AE32578D7658}" destId="{F80A3492-BBDA-45A8-A35F-26E0ACD7E0A0}" srcOrd="0" destOrd="0" parTransId="{487462D9-21B2-47A1-B094-917A822BC13D}" sibTransId="{FE6CDD09-D810-4B19-90BE-BA2BE5530269}"/>
    <dgm:cxn modelId="{35145D96-D68F-4B8A-B37E-8CAC93C23704}" type="presOf" srcId="{47686150-7852-47D2-B243-AE32578D7658}" destId="{2539871D-8EBC-48A5-84EB-9A81F4BFE9D3}" srcOrd="0" destOrd="0" presId="urn:microsoft.com/office/officeart/2005/8/layout/process1"/>
    <dgm:cxn modelId="{19776737-4870-4212-B707-1147035A6C74}" type="presOf" srcId="{FE6CDD09-D810-4B19-90BE-BA2BE5530269}" destId="{A80DEAD6-F11A-4880-AE93-EF1752282842}" srcOrd="1" destOrd="0" presId="urn:microsoft.com/office/officeart/2005/8/layout/process1"/>
    <dgm:cxn modelId="{ACBF114C-11D9-4663-9470-5CA4BE655C4E}" type="presOf" srcId="{701D5FC8-B801-4294-AA39-E572FCAD2BBC}" destId="{2B542CCA-590F-4E8D-B947-9301750F7459}" srcOrd="0" destOrd="0" presId="urn:microsoft.com/office/officeart/2005/8/layout/process1"/>
    <dgm:cxn modelId="{DAECC3DF-2323-48B7-8979-F69034E9F2DE}" type="presParOf" srcId="{2539871D-8EBC-48A5-84EB-9A81F4BFE9D3}" destId="{03481066-0CD1-4233-8DDB-D2D26DF35F15}" srcOrd="0" destOrd="0" presId="urn:microsoft.com/office/officeart/2005/8/layout/process1"/>
    <dgm:cxn modelId="{410B11BF-3D4D-42B3-9892-1B9F8746EB9A}" type="presParOf" srcId="{2539871D-8EBC-48A5-84EB-9A81F4BFE9D3}" destId="{5A9979A6-8160-4D31-A0C8-08ACE7BC9459}" srcOrd="1" destOrd="0" presId="urn:microsoft.com/office/officeart/2005/8/layout/process1"/>
    <dgm:cxn modelId="{7CDE2604-1B5D-496D-9D3C-88F55606DCD2}" type="presParOf" srcId="{5A9979A6-8160-4D31-A0C8-08ACE7BC9459}" destId="{A80DEAD6-F11A-4880-AE93-EF1752282842}" srcOrd="0" destOrd="0" presId="urn:microsoft.com/office/officeart/2005/8/layout/process1"/>
    <dgm:cxn modelId="{63C79859-39B0-485C-9679-A4B08EC6383E}" type="presParOf" srcId="{2539871D-8EBC-48A5-84EB-9A81F4BFE9D3}" destId="{EB59B63B-B91B-43DF-A0F7-5C6F90D39D70}" srcOrd="2" destOrd="0" presId="urn:microsoft.com/office/officeart/2005/8/layout/process1"/>
    <dgm:cxn modelId="{1A305B0C-6E95-43AD-8A91-7C19AB48CBA0}" type="presParOf" srcId="{2539871D-8EBC-48A5-84EB-9A81F4BFE9D3}" destId="{1DDC7EF1-3CDD-4FAC-8B73-5D2D68F33D2D}" srcOrd="3" destOrd="0" presId="urn:microsoft.com/office/officeart/2005/8/layout/process1"/>
    <dgm:cxn modelId="{5143ABDC-3268-4370-8E27-1FF70670E666}" type="presParOf" srcId="{1DDC7EF1-3CDD-4FAC-8B73-5D2D68F33D2D}" destId="{A7382C2E-0B9E-4FC8-82DD-B589F5307C83}" srcOrd="0" destOrd="0" presId="urn:microsoft.com/office/officeart/2005/8/layout/process1"/>
    <dgm:cxn modelId="{887EEB3B-BC65-4872-A7C6-B82D784B0493}" type="presParOf" srcId="{2539871D-8EBC-48A5-84EB-9A81F4BFE9D3}" destId="{2B542CCA-590F-4E8D-B947-9301750F74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86150-7852-47D2-B243-AE32578D7658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</dgm:pt>
    <dgm:pt modelId="{F80A3492-BBDA-45A8-A35F-26E0ACD7E0A0}">
      <dgm:prSet phldrT="[Texto]"/>
      <dgm:spPr/>
      <dgm:t>
        <a:bodyPr/>
        <a:lstStyle/>
        <a:p>
          <a:r>
            <a:rPr lang="es-CO" b="1" dirty="0" smtClean="0"/>
            <a:t>Responde por la entidad</a:t>
          </a:r>
          <a:endParaRPr lang="es-CO" b="1" dirty="0"/>
        </a:p>
      </dgm:t>
    </dgm:pt>
    <dgm:pt modelId="{487462D9-21B2-47A1-B094-917A822BC13D}" type="parTrans" cxnId="{A6AA32D8-1190-4E17-B705-29B595B031E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FE6CDD09-D810-4B19-90BE-BA2BE5530269}" type="sibTrans" cxnId="{A6AA32D8-1190-4E17-B705-29B595B031E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7A6F2BE-8F20-4ADA-8EA3-3FBBB1F80D7C}">
      <dgm:prSet phldrT="[Texto]"/>
      <dgm:spPr/>
      <dgm:t>
        <a:bodyPr/>
        <a:lstStyle/>
        <a:p>
          <a:r>
            <a:rPr lang="es-CO" b="1" smtClean="0"/>
            <a:t>Representante Legal</a:t>
          </a:r>
          <a:endParaRPr lang="es-CO" b="1" dirty="0"/>
        </a:p>
      </dgm:t>
    </dgm:pt>
    <dgm:pt modelId="{3F174E8F-AF1D-4D3F-9233-969766960B37}" type="parTrans" cxnId="{DD9596FC-24AA-4A9B-AB5B-AD32C782E59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A21EC54-FA17-4A26-8D8F-420F9403B907}" type="sibTrans" cxnId="{DD9596FC-24AA-4A9B-AB5B-AD32C782E59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701D5FC8-B801-4294-AA39-E572FCAD2BBC}">
      <dgm:prSet phldrT="[Texto]"/>
      <dgm:spPr/>
      <dgm:t>
        <a:bodyPr/>
        <a:lstStyle/>
        <a:p>
          <a:r>
            <a:rPr lang="es-CO" b="1" smtClean="0"/>
            <a:t>Principal ejecutor</a:t>
          </a:r>
          <a:endParaRPr lang="es-CO" b="1" dirty="0"/>
        </a:p>
      </dgm:t>
    </dgm:pt>
    <dgm:pt modelId="{9F9251A0-3034-4037-B45E-3AAE4458B009}" type="parTrans" cxnId="{F26B8F25-982D-4CCA-B68A-75C93AD499C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1B33F21-84E4-4F2A-BB5B-4DB8BD0C2060}" type="sibTrans" cxnId="{F26B8F25-982D-4CCA-B68A-75C93AD499C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539871D-8EBC-48A5-84EB-9A81F4BFE9D3}" type="pres">
      <dgm:prSet presAssocID="{47686150-7852-47D2-B243-AE32578D7658}" presName="Name0" presStyleCnt="0">
        <dgm:presLayoutVars>
          <dgm:dir/>
          <dgm:resizeHandles val="exact"/>
        </dgm:presLayoutVars>
      </dgm:prSet>
      <dgm:spPr/>
    </dgm:pt>
    <dgm:pt modelId="{03481066-0CD1-4233-8DDB-D2D26DF35F15}" type="pres">
      <dgm:prSet presAssocID="{F80A3492-BBDA-45A8-A35F-26E0ACD7E0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979A6-8160-4D31-A0C8-08ACE7BC9459}" type="pres">
      <dgm:prSet presAssocID="{FE6CDD09-D810-4B19-90BE-BA2BE5530269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80DEAD6-F11A-4880-AE93-EF1752282842}" type="pres">
      <dgm:prSet presAssocID="{FE6CDD09-D810-4B19-90BE-BA2BE5530269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EB59B63B-B91B-43DF-A0F7-5C6F90D39D70}" type="pres">
      <dgm:prSet presAssocID="{47A6F2BE-8F20-4ADA-8EA3-3FBBB1F80D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DC7EF1-3CDD-4FAC-8B73-5D2D68F33D2D}" type="pres">
      <dgm:prSet presAssocID="{9A21EC54-FA17-4A26-8D8F-420F9403B90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A7382C2E-0B9E-4FC8-82DD-B589F5307C83}" type="pres">
      <dgm:prSet presAssocID="{9A21EC54-FA17-4A26-8D8F-420F9403B90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B542CCA-590F-4E8D-B947-9301750F7459}" type="pres">
      <dgm:prSet presAssocID="{701D5FC8-B801-4294-AA39-E572FCAD2B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FFC088-EBBE-447B-88AD-4BA73C5E66F0}" type="presOf" srcId="{9A21EC54-FA17-4A26-8D8F-420F9403B907}" destId="{1DDC7EF1-3CDD-4FAC-8B73-5D2D68F33D2D}" srcOrd="0" destOrd="0" presId="urn:microsoft.com/office/officeart/2005/8/layout/process1"/>
    <dgm:cxn modelId="{62269BBD-9171-43A6-8CE3-E849BCB507DB}" type="presOf" srcId="{FE6CDD09-D810-4B19-90BE-BA2BE5530269}" destId="{5A9979A6-8160-4D31-A0C8-08ACE7BC9459}" srcOrd="0" destOrd="0" presId="urn:microsoft.com/office/officeart/2005/8/layout/process1"/>
    <dgm:cxn modelId="{D78661EF-D4D3-4402-9F2F-88A967836037}" type="presOf" srcId="{47A6F2BE-8F20-4ADA-8EA3-3FBBB1F80D7C}" destId="{EB59B63B-B91B-43DF-A0F7-5C6F90D39D70}" srcOrd="0" destOrd="0" presId="urn:microsoft.com/office/officeart/2005/8/layout/process1"/>
    <dgm:cxn modelId="{158AA1A9-25CF-45CE-9CA4-556B86DE4AAB}" type="presOf" srcId="{9A21EC54-FA17-4A26-8D8F-420F9403B907}" destId="{A7382C2E-0B9E-4FC8-82DD-B589F5307C83}" srcOrd="1" destOrd="0" presId="urn:microsoft.com/office/officeart/2005/8/layout/process1"/>
    <dgm:cxn modelId="{4480ABAC-7A40-42C9-A50B-B8C22C732328}" type="presOf" srcId="{F80A3492-BBDA-45A8-A35F-26E0ACD7E0A0}" destId="{03481066-0CD1-4233-8DDB-D2D26DF35F15}" srcOrd="0" destOrd="0" presId="urn:microsoft.com/office/officeart/2005/8/layout/process1"/>
    <dgm:cxn modelId="{DD9596FC-24AA-4A9B-AB5B-AD32C782E59A}" srcId="{47686150-7852-47D2-B243-AE32578D7658}" destId="{47A6F2BE-8F20-4ADA-8EA3-3FBBB1F80D7C}" srcOrd="1" destOrd="0" parTransId="{3F174E8F-AF1D-4D3F-9233-969766960B37}" sibTransId="{9A21EC54-FA17-4A26-8D8F-420F9403B907}"/>
    <dgm:cxn modelId="{F26B8F25-982D-4CCA-B68A-75C93AD499C7}" srcId="{47686150-7852-47D2-B243-AE32578D7658}" destId="{701D5FC8-B801-4294-AA39-E572FCAD2BBC}" srcOrd="2" destOrd="0" parTransId="{9F9251A0-3034-4037-B45E-3AAE4458B009}" sibTransId="{31B33F21-84E4-4F2A-BB5B-4DB8BD0C2060}"/>
    <dgm:cxn modelId="{A6AA32D8-1190-4E17-B705-29B595B031E0}" srcId="{47686150-7852-47D2-B243-AE32578D7658}" destId="{F80A3492-BBDA-45A8-A35F-26E0ACD7E0A0}" srcOrd="0" destOrd="0" parTransId="{487462D9-21B2-47A1-B094-917A822BC13D}" sibTransId="{FE6CDD09-D810-4B19-90BE-BA2BE5530269}"/>
    <dgm:cxn modelId="{35145D96-D68F-4B8A-B37E-8CAC93C23704}" type="presOf" srcId="{47686150-7852-47D2-B243-AE32578D7658}" destId="{2539871D-8EBC-48A5-84EB-9A81F4BFE9D3}" srcOrd="0" destOrd="0" presId="urn:microsoft.com/office/officeart/2005/8/layout/process1"/>
    <dgm:cxn modelId="{19776737-4870-4212-B707-1147035A6C74}" type="presOf" srcId="{FE6CDD09-D810-4B19-90BE-BA2BE5530269}" destId="{A80DEAD6-F11A-4880-AE93-EF1752282842}" srcOrd="1" destOrd="0" presId="urn:microsoft.com/office/officeart/2005/8/layout/process1"/>
    <dgm:cxn modelId="{ACBF114C-11D9-4663-9470-5CA4BE655C4E}" type="presOf" srcId="{701D5FC8-B801-4294-AA39-E572FCAD2BBC}" destId="{2B542CCA-590F-4E8D-B947-9301750F7459}" srcOrd="0" destOrd="0" presId="urn:microsoft.com/office/officeart/2005/8/layout/process1"/>
    <dgm:cxn modelId="{DAECC3DF-2323-48B7-8979-F69034E9F2DE}" type="presParOf" srcId="{2539871D-8EBC-48A5-84EB-9A81F4BFE9D3}" destId="{03481066-0CD1-4233-8DDB-D2D26DF35F15}" srcOrd="0" destOrd="0" presId="urn:microsoft.com/office/officeart/2005/8/layout/process1"/>
    <dgm:cxn modelId="{410B11BF-3D4D-42B3-9892-1B9F8746EB9A}" type="presParOf" srcId="{2539871D-8EBC-48A5-84EB-9A81F4BFE9D3}" destId="{5A9979A6-8160-4D31-A0C8-08ACE7BC9459}" srcOrd="1" destOrd="0" presId="urn:microsoft.com/office/officeart/2005/8/layout/process1"/>
    <dgm:cxn modelId="{7CDE2604-1B5D-496D-9D3C-88F55606DCD2}" type="presParOf" srcId="{5A9979A6-8160-4D31-A0C8-08ACE7BC9459}" destId="{A80DEAD6-F11A-4880-AE93-EF1752282842}" srcOrd="0" destOrd="0" presId="urn:microsoft.com/office/officeart/2005/8/layout/process1"/>
    <dgm:cxn modelId="{63C79859-39B0-485C-9679-A4B08EC6383E}" type="presParOf" srcId="{2539871D-8EBC-48A5-84EB-9A81F4BFE9D3}" destId="{EB59B63B-B91B-43DF-A0F7-5C6F90D39D70}" srcOrd="2" destOrd="0" presId="urn:microsoft.com/office/officeart/2005/8/layout/process1"/>
    <dgm:cxn modelId="{1A305B0C-6E95-43AD-8A91-7C19AB48CBA0}" type="presParOf" srcId="{2539871D-8EBC-48A5-84EB-9A81F4BFE9D3}" destId="{1DDC7EF1-3CDD-4FAC-8B73-5D2D68F33D2D}" srcOrd="3" destOrd="0" presId="urn:microsoft.com/office/officeart/2005/8/layout/process1"/>
    <dgm:cxn modelId="{5143ABDC-3268-4370-8E27-1FF70670E666}" type="presParOf" srcId="{1DDC7EF1-3CDD-4FAC-8B73-5D2D68F33D2D}" destId="{A7382C2E-0B9E-4FC8-82DD-B589F5307C83}" srcOrd="0" destOrd="0" presId="urn:microsoft.com/office/officeart/2005/8/layout/process1"/>
    <dgm:cxn modelId="{887EEB3B-BC65-4872-A7C6-B82D784B0493}" type="presParOf" srcId="{2539871D-8EBC-48A5-84EB-9A81F4BFE9D3}" destId="{2B542CCA-590F-4E8D-B947-9301750F74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686150-7852-47D2-B243-AE32578D7658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</dgm:pt>
    <dgm:pt modelId="{F80A3492-BBDA-45A8-A35F-26E0ACD7E0A0}">
      <dgm:prSet phldrT="[Texto]"/>
      <dgm:spPr/>
      <dgm:t>
        <a:bodyPr/>
        <a:lstStyle/>
        <a:p>
          <a:r>
            <a:rPr lang="es-CO" b="1" dirty="0" smtClean="0"/>
            <a:t>Responde en la entidad</a:t>
          </a:r>
          <a:endParaRPr lang="es-CO" b="1" dirty="0"/>
        </a:p>
      </dgm:t>
    </dgm:pt>
    <dgm:pt modelId="{487462D9-21B2-47A1-B094-917A822BC13D}" type="parTrans" cxnId="{A6AA32D8-1190-4E17-B705-29B595B031E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FE6CDD09-D810-4B19-90BE-BA2BE5530269}" type="sibTrans" cxnId="{A6AA32D8-1190-4E17-B705-29B595B031E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7A6F2BE-8F20-4ADA-8EA3-3FBBB1F80D7C}">
      <dgm:prSet phldrT="[Texto]"/>
      <dgm:spPr/>
      <dgm:t>
        <a:bodyPr/>
        <a:lstStyle/>
        <a:p>
          <a:r>
            <a:rPr lang="es-CO" b="1" smtClean="0"/>
            <a:t>Oficial de Cumplimiento</a:t>
          </a:r>
          <a:endParaRPr lang="es-CO" b="1" dirty="0"/>
        </a:p>
      </dgm:t>
    </dgm:pt>
    <dgm:pt modelId="{3F174E8F-AF1D-4D3F-9233-969766960B37}" type="parTrans" cxnId="{DD9596FC-24AA-4A9B-AB5B-AD32C782E59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A21EC54-FA17-4A26-8D8F-420F9403B907}" type="sibTrans" cxnId="{DD9596FC-24AA-4A9B-AB5B-AD32C782E59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701D5FC8-B801-4294-AA39-E572FCAD2BBC}">
      <dgm:prSet phldrT="[Texto]"/>
      <dgm:spPr/>
      <dgm:t>
        <a:bodyPr/>
        <a:lstStyle/>
        <a:p>
          <a:r>
            <a:rPr lang="es-ES" b="1" smtClean="0"/>
            <a:t>Más capacitado y conocedor de LA/FT</a:t>
          </a:r>
          <a:endParaRPr lang="es-CO" b="1" dirty="0"/>
        </a:p>
      </dgm:t>
    </dgm:pt>
    <dgm:pt modelId="{9F9251A0-3034-4037-B45E-3AAE4458B009}" type="parTrans" cxnId="{F26B8F25-982D-4CCA-B68A-75C93AD499C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1B33F21-84E4-4F2A-BB5B-4DB8BD0C2060}" type="sibTrans" cxnId="{F26B8F25-982D-4CCA-B68A-75C93AD499C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539871D-8EBC-48A5-84EB-9A81F4BFE9D3}" type="pres">
      <dgm:prSet presAssocID="{47686150-7852-47D2-B243-AE32578D7658}" presName="Name0" presStyleCnt="0">
        <dgm:presLayoutVars>
          <dgm:dir/>
          <dgm:resizeHandles val="exact"/>
        </dgm:presLayoutVars>
      </dgm:prSet>
      <dgm:spPr/>
    </dgm:pt>
    <dgm:pt modelId="{03481066-0CD1-4233-8DDB-D2D26DF35F15}" type="pres">
      <dgm:prSet presAssocID="{F80A3492-BBDA-45A8-A35F-26E0ACD7E0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979A6-8160-4D31-A0C8-08ACE7BC9459}" type="pres">
      <dgm:prSet presAssocID="{FE6CDD09-D810-4B19-90BE-BA2BE5530269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80DEAD6-F11A-4880-AE93-EF1752282842}" type="pres">
      <dgm:prSet presAssocID="{FE6CDD09-D810-4B19-90BE-BA2BE5530269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EB59B63B-B91B-43DF-A0F7-5C6F90D39D70}" type="pres">
      <dgm:prSet presAssocID="{47A6F2BE-8F20-4ADA-8EA3-3FBBB1F80D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DC7EF1-3CDD-4FAC-8B73-5D2D68F33D2D}" type="pres">
      <dgm:prSet presAssocID="{9A21EC54-FA17-4A26-8D8F-420F9403B90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A7382C2E-0B9E-4FC8-82DD-B589F5307C83}" type="pres">
      <dgm:prSet presAssocID="{9A21EC54-FA17-4A26-8D8F-420F9403B90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B542CCA-590F-4E8D-B947-9301750F7459}" type="pres">
      <dgm:prSet presAssocID="{701D5FC8-B801-4294-AA39-E572FCAD2B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FFC088-EBBE-447B-88AD-4BA73C5E66F0}" type="presOf" srcId="{9A21EC54-FA17-4A26-8D8F-420F9403B907}" destId="{1DDC7EF1-3CDD-4FAC-8B73-5D2D68F33D2D}" srcOrd="0" destOrd="0" presId="urn:microsoft.com/office/officeart/2005/8/layout/process1"/>
    <dgm:cxn modelId="{62269BBD-9171-43A6-8CE3-E849BCB507DB}" type="presOf" srcId="{FE6CDD09-D810-4B19-90BE-BA2BE5530269}" destId="{5A9979A6-8160-4D31-A0C8-08ACE7BC9459}" srcOrd="0" destOrd="0" presId="urn:microsoft.com/office/officeart/2005/8/layout/process1"/>
    <dgm:cxn modelId="{D78661EF-D4D3-4402-9F2F-88A967836037}" type="presOf" srcId="{47A6F2BE-8F20-4ADA-8EA3-3FBBB1F80D7C}" destId="{EB59B63B-B91B-43DF-A0F7-5C6F90D39D70}" srcOrd="0" destOrd="0" presId="urn:microsoft.com/office/officeart/2005/8/layout/process1"/>
    <dgm:cxn modelId="{158AA1A9-25CF-45CE-9CA4-556B86DE4AAB}" type="presOf" srcId="{9A21EC54-FA17-4A26-8D8F-420F9403B907}" destId="{A7382C2E-0B9E-4FC8-82DD-B589F5307C83}" srcOrd="1" destOrd="0" presId="urn:microsoft.com/office/officeart/2005/8/layout/process1"/>
    <dgm:cxn modelId="{4480ABAC-7A40-42C9-A50B-B8C22C732328}" type="presOf" srcId="{F80A3492-BBDA-45A8-A35F-26E0ACD7E0A0}" destId="{03481066-0CD1-4233-8DDB-D2D26DF35F15}" srcOrd="0" destOrd="0" presId="urn:microsoft.com/office/officeart/2005/8/layout/process1"/>
    <dgm:cxn modelId="{DD9596FC-24AA-4A9B-AB5B-AD32C782E59A}" srcId="{47686150-7852-47D2-B243-AE32578D7658}" destId="{47A6F2BE-8F20-4ADA-8EA3-3FBBB1F80D7C}" srcOrd="1" destOrd="0" parTransId="{3F174E8F-AF1D-4D3F-9233-969766960B37}" sibTransId="{9A21EC54-FA17-4A26-8D8F-420F9403B907}"/>
    <dgm:cxn modelId="{F26B8F25-982D-4CCA-B68A-75C93AD499C7}" srcId="{47686150-7852-47D2-B243-AE32578D7658}" destId="{701D5FC8-B801-4294-AA39-E572FCAD2BBC}" srcOrd="2" destOrd="0" parTransId="{9F9251A0-3034-4037-B45E-3AAE4458B009}" sibTransId="{31B33F21-84E4-4F2A-BB5B-4DB8BD0C2060}"/>
    <dgm:cxn modelId="{A6AA32D8-1190-4E17-B705-29B595B031E0}" srcId="{47686150-7852-47D2-B243-AE32578D7658}" destId="{F80A3492-BBDA-45A8-A35F-26E0ACD7E0A0}" srcOrd="0" destOrd="0" parTransId="{487462D9-21B2-47A1-B094-917A822BC13D}" sibTransId="{FE6CDD09-D810-4B19-90BE-BA2BE5530269}"/>
    <dgm:cxn modelId="{35145D96-D68F-4B8A-B37E-8CAC93C23704}" type="presOf" srcId="{47686150-7852-47D2-B243-AE32578D7658}" destId="{2539871D-8EBC-48A5-84EB-9A81F4BFE9D3}" srcOrd="0" destOrd="0" presId="urn:microsoft.com/office/officeart/2005/8/layout/process1"/>
    <dgm:cxn modelId="{19776737-4870-4212-B707-1147035A6C74}" type="presOf" srcId="{FE6CDD09-D810-4B19-90BE-BA2BE5530269}" destId="{A80DEAD6-F11A-4880-AE93-EF1752282842}" srcOrd="1" destOrd="0" presId="urn:microsoft.com/office/officeart/2005/8/layout/process1"/>
    <dgm:cxn modelId="{ACBF114C-11D9-4663-9470-5CA4BE655C4E}" type="presOf" srcId="{701D5FC8-B801-4294-AA39-E572FCAD2BBC}" destId="{2B542CCA-590F-4E8D-B947-9301750F7459}" srcOrd="0" destOrd="0" presId="urn:microsoft.com/office/officeart/2005/8/layout/process1"/>
    <dgm:cxn modelId="{DAECC3DF-2323-48B7-8979-F69034E9F2DE}" type="presParOf" srcId="{2539871D-8EBC-48A5-84EB-9A81F4BFE9D3}" destId="{03481066-0CD1-4233-8DDB-D2D26DF35F15}" srcOrd="0" destOrd="0" presId="urn:microsoft.com/office/officeart/2005/8/layout/process1"/>
    <dgm:cxn modelId="{410B11BF-3D4D-42B3-9892-1B9F8746EB9A}" type="presParOf" srcId="{2539871D-8EBC-48A5-84EB-9A81F4BFE9D3}" destId="{5A9979A6-8160-4D31-A0C8-08ACE7BC9459}" srcOrd="1" destOrd="0" presId="urn:microsoft.com/office/officeart/2005/8/layout/process1"/>
    <dgm:cxn modelId="{7CDE2604-1B5D-496D-9D3C-88F55606DCD2}" type="presParOf" srcId="{5A9979A6-8160-4D31-A0C8-08ACE7BC9459}" destId="{A80DEAD6-F11A-4880-AE93-EF1752282842}" srcOrd="0" destOrd="0" presId="urn:microsoft.com/office/officeart/2005/8/layout/process1"/>
    <dgm:cxn modelId="{63C79859-39B0-485C-9679-A4B08EC6383E}" type="presParOf" srcId="{2539871D-8EBC-48A5-84EB-9A81F4BFE9D3}" destId="{EB59B63B-B91B-43DF-A0F7-5C6F90D39D70}" srcOrd="2" destOrd="0" presId="urn:microsoft.com/office/officeart/2005/8/layout/process1"/>
    <dgm:cxn modelId="{1A305B0C-6E95-43AD-8A91-7C19AB48CBA0}" type="presParOf" srcId="{2539871D-8EBC-48A5-84EB-9A81F4BFE9D3}" destId="{1DDC7EF1-3CDD-4FAC-8B73-5D2D68F33D2D}" srcOrd="3" destOrd="0" presId="urn:microsoft.com/office/officeart/2005/8/layout/process1"/>
    <dgm:cxn modelId="{5143ABDC-3268-4370-8E27-1FF70670E666}" type="presParOf" srcId="{1DDC7EF1-3CDD-4FAC-8B73-5D2D68F33D2D}" destId="{A7382C2E-0B9E-4FC8-82DD-B589F5307C83}" srcOrd="0" destOrd="0" presId="urn:microsoft.com/office/officeart/2005/8/layout/process1"/>
    <dgm:cxn modelId="{887EEB3B-BC65-4872-A7C6-B82D784B0493}" type="presParOf" srcId="{2539871D-8EBC-48A5-84EB-9A81F4BFE9D3}" destId="{2B542CCA-590F-4E8D-B947-9301750F74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686150-7852-47D2-B243-AE32578D7658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</dgm:pt>
    <dgm:pt modelId="{F80A3492-BBDA-45A8-A35F-26E0ACD7E0A0}">
      <dgm:prSet phldrT="[Texto]"/>
      <dgm:spPr/>
      <dgm:t>
        <a:bodyPr/>
        <a:lstStyle/>
        <a:p>
          <a:r>
            <a:rPr lang="es-CO" b="1" dirty="0" smtClean="0"/>
            <a:t>Desarrolla actividad</a:t>
          </a:r>
          <a:endParaRPr lang="es-CO" b="1" dirty="0"/>
        </a:p>
      </dgm:t>
    </dgm:pt>
    <dgm:pt modelId="{487462D9-21B2-47A1-B094-917A822BC13D}" type="parTrans" cxnId="{A6AA32D8-1190-4E17-B705-29B595B031E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FE6CDD09-D810-4B19-90BE-BA2BE5530269}" type="sibTrans" cxnId="{A6AA32D8-1190-4E17-B705-29B595B031E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7A6F2BE-8F20-4ADA-8EA3-3FBBB1F80D7C}">
      <dgm:prSet phldrT="[Texto]"/>
      <dgm:spPr/>
      <dgm:t>
        <a:bodyPr/>
        <a:lstStyle/>
        <a:p>
          <a:r>
            <a:rPr lang="es-CO" b="1" smtClean="0"/>
            <a:t>Todos los Funcionarios</a:t>
          </a:r>
          <a:endParaRPr lang="es-CO" b="1" dirty="0"/>
        </a:p>
      </dgm:t>
    </dgm:pt>
    <dgm:pt modelId="{3F174E8F-AF1D-4D3F-9233-969766960B37}" type="parTrans" cxnId="{DD9596FC-24AA-4A9B-AB5B-AD32C782E59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A21EC54-FA17-4A26-8D8F-420F9403B907}" type="sibTrans" cxnId="{DD9596FC-24AA-4A9B-AB5B-AD32C782E59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701D5FC8-B801-4294-AA39-E572FCAD2BBC}">
      <dgm:prSet phldrT="[Texto]"/>
      <dgm:spPr/>
      <dgm:t>
        <a:bodyPr/>
        <a:lstStyle/>
        <a:p>
          <a:r>
            <a:rPr lang="es-CO" b="1" smtClean="0"/>
            <a:t>Seguir procesos</a:t>
          </a:r>
          <a:endParaRPr lang="es-CO" b="1" dirty="0"/>
        </a:p>
      </dgm:t>
    </dgm:pt>
    <dgm:pt modelId="{9F9251A0-3034-4037-B45E-3AAE4458B009}" type="parTrans" cxnId="{F26B8F25-982D-4CCA-B68A-75C93AD499C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1B33F21-84E4-4F2A-BB5B-4DB8BD0C2060}" type="sibTrans" cxnId="{F26B8F25-982D-4CCA-B68A-75C93AD499C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539871D-8EBC-48A5-84EB-9A81F4BFE9D3}" type="pres">
      <dgm:prSet presAssocID="{47686150-7852-47D2-B243-AE32578D7658}" presName="Name0" presStyleCnt="0">
        <dgm:presLayoutVars>
          <dgm:dir/>
          <dgm:resizeHandles val="exact"/>
        </dgm:presLayoutVars>
      </dgm:prSet>
      <dgm:spPr/>
    </dgm:pt>
    <dgm:pt modelId="{03481066-0CD1-4233-8DDB-D2D26DF35F15}" type="pres">
      <dgm:prSet presAssocID="{F80A3492-BBDA-45A8-A35F-26E0ACD7E0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979A6-8160-4D31-A0C8-08ACE7BC9459}" type="pres">
      <dgm:prSet presAssocID="{FE6CDD09-D810-4B19-90BE-BA2BE5530269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80DEAD6-F11A-4880-AE93-EF1752282842}" type="pres">
      <dgm:prSet presAssocID="{FE6CDD09-D810-4B19-90BE-BA2BE5530269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EB59B63B-B91B-43DF-A0F7-5C6F90D39D70}" type="pres">
      <dgm:prSet presAssocID="{47A6F2BE-8F20-4ADA-8EA3-3FBBB1F80D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DC7EF1-3CDD-4FAC-8B73-5D2D68F33D2D}" type="pres">
      <dgm:prSet presAssocID="{9A21EC54-FA17-4A26-8D8F-420F9403B90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A7382C2E-0B9E-4FC8-82DD-B589F5307C83}" type="pres">
      <dgm:prSet presAssocID="{9A21EC54-FA17-4A26-8D8F-420F9403B90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B542CCA-590F-4E8D-B947-9301750F7459}" type="pres">
      <dgm:prSet presAssocID="{701D5FC8-B801-4294-AA39-E572FCAD2B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FFC088-EBBE-447B-88AD-4BA73C5E66F0}" type="presOf" srcId="{9A21EC54-FA17-4A26-8D8F-420F9403B907}" destId="{1DDC7EF1-3CDD-4FAC-8B73-5D2D68F33D2D}" srcOrd="0" destOrd="0" presId="urn:microsoft.com/office/officeart/2005/8/layout/process1"/>
    <dgm:cxn modelId="{62269BBD-9171-43A6-8CE3-E849BCB507DB}" type="presOf" srcId="{FE6CDD09-D810-4B19-90BE-BA2BE5530269}" destId="{5A9979A6-8160-4D31-A0C8-08ACE7BC9459}" srcOrd="0" destOrd="0" presId="urn:microsoft.com/office/officeart/2005/8/layout/process1"/>
    <dgm:cxn modelId="{D78661EF-D4D3-4402-9F2F-88A967836037}" type="presOf" srcId="{47A6F2BE-8F20-4ADA-8EA3-3FBBB1F80D7C}" destId="{EB59B63B-B91B-43DF-A0F7-5C6F90D39D70}" srcOrd="0" destOrd="0" presId="urn:microsoft.com/office/officeart/2005/8/layout/process1"/>
    <dgm:cxn modelId="{158AA1A9-25CF-45CE-9CA4-556B86DE4AAB}" type="presOf" srcId="{9A21EC54-FA17-4A26-8D8F-420F9403B907}" destId="{A7382C2E-0B9E-4FC8-82DD-B589F5307C83}" srcOrd="1" destOrd="0" presId="urn:microsoft.com/office/officeart/2005/8/layout/process1"/>
    <dgm:cxn modelId="{4480ABAC-7A40-42C9-A50B-B8C22C732328}" type="presOf" srcId="{F80A3492-BBDA-45A8-A35F-26E0ACD7E0A0}" destId="{03481066-0CD1-4233-8DDB-D2D26DF35F15}" srcOrd="0" destOrd="0" presId="urn:microsoft.com/office/officeart/2005/8/layout/process1"/>
    <dgm:cxn modelId="{DD9596FC-24AA-4A9B-AB5B-AD32C782E59A}" srcId="{47686150-7852-47D2-B243-AE32578D7658}" destId="{47A6F2BE-8F20-4ADA-8EA3-3FBBB1F80D7C}" srcOrd="1" destOrd="0" parTransId="{3F174E8F-AF1D-4D3F-9233-969766960B37}" sibTransId="{9A21EC54-FA17-4A26-8D8F-420F9403B907}"/>
    <dgm:cxn modelId="{F26B8F25-982D-4CCA-B68A-75C93AD499C7}" srcId="{47686150-7852-47D2-B243-AE32578D7658}" destId="{701D5FC8-B801-4294-AA39-E572FCAD2BBC}" srcOrd="2" destOrd="0" parTransId="{9F9251A0-3034-4037-B45E-3AAE4458B009}" sibTransId="{31B33F21-84E4-4F2A-BB5B-4DB8BD0C2060}"/>
    <dgm:cxn modelId="{A6AA32D8-1190-4E17-B705-29B595B031E0}" srcId="{47686150-7852-47D2-B243-AE32578D7658}" destId="{F80A3492-BBDA-45A8-A35F-26E0ACD7E0A0}" srcOrd="0" destOrd="0" parTransId="{487462D9-21B2-47A1-B094-917A822BC13D}" sibTransId="{FE6CDD09-D810-4B19-90BE-BA2BE5530269}"/>
    <dgm:cxn modelId="{35145D96-D68F-4B8A-B37E-8CAC93C23704}" type="presOf" srcId="{47686150-7852-47D2-B243-AE32578D7658}" destId="{2539871D-8EBC-48A5-84EB-9A81F4BFE9D3}" srcOrd="0" destOrd="0" presId="urn:microsoft.com/office/officeart/2005/8/layout/process1"/>
    <dgm:cxn modelId="{19776737-4870-4212-B707-1147035A6C74}" type="presOf" srcId="{FE6CDD09-D810-4B19-90BE-BA2BE5530269}" destId="{A80DEAD6-F11A-4880-AE93-EF1752282842}" srcOrd="1" destOrd="0" presId="urn:microsoft.com/office/officeart/2005/8/layout/process1"/>
    <dgm:cxn modelId="{ACBF114C-11D9-4663-9470-5CA4BE655C4E}" type="presOf" srcId="{701D5FC8-B801-4294-AA39-E572FCAD2BBC}" destId="{2B542CCA-590F-4E8D-B947-9301750F7459}" srcOrd="0" destOrd="0" presId="urn:microsoft.com/office/officeart/2005/8/layout/process1"/>
    <dgm:cxn modelId="{DAECC3DF-2323-48B7-8979-F69034E9F2DE}" type="presParOf" srcId="{2539871D-8EBC-48A5-84EB-9A81F4BFE9D3}" destId="{03481066-0CD1-4233-8DDB-D2D26DF35F15}" srcOrd="0" destOrd="0" presId="urn:microsoft.com/office/officeart/2005/8/layout/process1"/>
    <dgm:cxn modelId="{410B11BF-3D4D-42B3-9892-1B9F8746EB9A}" type="presParOf" srcId="{2539871D-8EBC-48A5-84EB-9A81F4BFE9D3}" destId="{5A9979A6-8160-4D31-A0C8-08ACE7BC9459}" srcOrd="1" destOrd="0" presId="urn:microsoft.com/office/officeart/2005/8/layout/process1"/>
    <dgm:cxn modelId="{7CDE2604-1B5D-496D-9D3C-88F55606DCD2}" type="presParOf" srcId="{5A9979A6-8160-4D31-A0C8-08ACE7BC9459}" destId="{A80DEAD6-F11A-4880-AE93-EF1752282842}" srcOrd="0" destOrd="0" presId="urn:microsoft.com/office/officeart/2005/8/layout/process1"/>
    <dgm:cxn modelId="{63C79859-39B0-485C-9679-A4B08EC6383E}" type="presParOf" srcId="{2539871D-8EBC-48A5-84EB-9A81F4BFE9D3}" destId="{EB59B63B-B91B-43DF-A0F7-5C6F90D39D70}" srcOrd="2" destOrd="0" presId="urn:microsoft.com/office/officeart/2005/8/layout/process1"/>
    <dgm:cxn modelId="{1A305B0C-6E95-43AD-8A91-7C19AB48CBA0}" type="presParOf" srcId="{2539871D-8EBC-48A5-84EB-9A81F4BFE9D3}" destId="{1DDC7EF1-3CDD-4FAC-8B73-5D2D68F33D2D}" srcOrd="3" destOrd="0" presId="urn:microsoft.com/office/officeart/2005/8/layout/process1"/>
    <dgm:cxn modelId="{5143ABDC-3268-4370-8E27-1FF70670E666}" type="presParOf" srcId="{1DDC7EF1-3CDD-4FAC-8B73-5D2D68F33D2D}" destId="{A7382C2E-0B9E-4FC8-82DD-B589F5307C83}" srcOrd="0" destOrd="0" presId="urn:microsoft.com/office/officeart/2005/8/layout/process1"/>
    <dgm:cxn modelId="{887EEB3B-BC65-4872-A7C6-B82D784B0493}" type="presParOf" srcId="{2539871D-8EBC-48A5-84EB-9A81F4BFE9D3}" destId="{2B542CCA-590F-4E8D-B947-9301750F74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1066-0CD1-4233-8DDB-D2D26DF35F15}">
      <dsp:nvSpPr>
        <dsp:cNvPr id="0" name=""/>
        <dsp:cNvSpPr/>
      </dsp:nvSpPr>
      <dsp:spPr>
        <a:xfrm>
          <a:off x="6931" y="0"/>
          <a:ext cx="2071799" cy="1025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b="1" kern="1200" dirty="0" smtClean="0"/>
            <a:t>Máximo Órgano</a:t>
          </a:r>
          <a:endParaRPr lang="es-CO" sz="2700" b="1" kern="1200" dirty="0"/>
        </a:p>
      </dsp:txBody>
      <dsp:txXfrm>
        <a:off x="36977" y="30046"/>
        <a:ext cx="2011707" cy="965767"/>
      </dsp:txXfrm>
    </dsp:sp>
    <dsp:sp modelId="{5A9979A6-8160-4D31-A0C8-08ACE7BC9459}">
      <dsp:nvSpPr>
        <dsp:cNvPr id="0" name=""/>
        <dsp:cNvSpPr/>
      </dsp:nvSpPr>
      <dsp:spPr>
        <a:xfrm>
          <a:off x="2285910" y="256026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100" b="1" kern="1200">
            <a:solidFill>
              <a:schemeClr val="tx1"/>
            </a:solidFill>
          </a:endParaRPr>
        </a:p>
      </dsp:txBody>
      <dsp:txXfrm>
        <a:off x="2285910" y="358787"/>
        <a:ext cx="307455" cy="308284"/>
      </dsp:txXfrm>
    </dsp:sp>
    <dsp:sp modelId="{EB59B63B-B91B-43DF-A0F7-5C6F90D39D70}">
      <dsp:nvSpPr>
        <dsp:cNvPr id="0" name=""/>
        <dsp:cNvSpPr/>
      </dsp:nvSpPr>
      <dsp:spPr>
        <a:xfrm>
          <a:off x="2907450" y="0"/>
          <a:ext cx="2071799" cy="1025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b="1" kern="1200" smtClean="0"/>
            <a:t>Junta Directiva</a:t>
          </a:r>
          <a:endParaRPr lang="es-CO" sz="2700" b="1" kern="1200" dirty="0"/>
        </a:p>
      </dsp:txBody>
      <dsp:txXfrm>
        <a:off x="2937496" y="30046"/>
        <a:ext cx="2011707" cy="965767"/>
      </dsp:txXfrm>
    </dsp:sp>
    <dsp:sp modelId="{1DDC7EF1-3CDD-4FAC-8B73-5D2D68F33D2D}">
      <dsp:nvSpPr>
        <dsp:cNvPr id="0" name=""/>
        <dsp:cNvSpPr/>
      </dsp:nvSpPr>
      <dsp:spPr>
        <a:xfrm>
          <a:off x="5186429" y="256026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100" b="1" kern="1200">
            <a:solidFill>
              <a:schemeClr val="tx1"/>
            </a:solidFill>
          </a:endParaRPr>
        </a:p>
      </dsp:txBody>
      <dsp:txXfrm>
        <a:off x="5186429" y="358787"/>
        <a:ext cx="307455" cy="308284"/>
      </dsp:txXfrm>
    </dsp:sp>
    <dsp:sp modelId="{2B542CCA-590F-4E8D-B947-9301750F7459}">
      <dsp:nvSpPr>
        <dsp:cNvPr id="0" name=""/>
        <dsp:cNvSpPr/>
      </dsp:nvSpPr>
      <dsp:spPr>
        <a:xfrm>
          <a:off x="5807969" y="0"/>
          <a:ext cx="2071799" cy="1025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b="1" kern="1200" smtClean="0"/>
            <a:t>Mayor compromiso</a:t>
          </a:r>
          <a:endParaRPr lang="es-CO" sz="2700" b="1" kern="1200" dirty="0"/>
        </a:p>
      </dsp:txBody>
      <dsp:txXfrm>
        <a:off x="5838015" y="30046"/>
        <a:ext cx="2011707" cy="965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1066-0CD1-4233-8DDB-D2D26DF35F15}">
      <dsp:nvSpPr>
        <dsp:cNvPr id="0" name=""/>
        <dsp:cNvSpPr/>
      </dsp:nvSpPr>
      <dsp:spPr>
        <a:xfrm>
          <a:off x="6931" y="0"/>
          <a:ext cx="2071799" cy="105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1" kern="1200" dirty="0" smtClean="0"/>
            <a:t>Responde por la entidad</a:t>
          </a:r>
          <a:endParaRPr lang="es-CO" sz="2300" b="1" kern="1200" dirty="0"/>
        </a:p>
      </dsp:txBody>
      <dsp:txXfrm>
        <a:off x="37797" y="30866"/>
        <a:ext cx="2010067" cy="992114"/>
      </dsp:txXfrm>
    </dsp:sp>
    <dsp:sp modelId="{5A9979A6-8160-4D31-A0C8-08ACE7BC9459}">
      <dsp:nvSpPr>
        <dsp:cNvPr id="0" name=""/>
        <dsp:cNvSpPr/>
      </dsp:nvSpPr>
      <dsp:spPr>
        <a:xfrm>
          <a:off x="2285910" y="270019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b="1" kern="1200">
            <a:solidFill>
              <a:schemeClr val="tx1"/>
            </a:solidFill>
          </a:endParaRPr>
        </a:p>
      </dsp:txBody>
      <dsp:txXfrm>
        <a:off x="2285910" y="372780"/>
        <a:ext cx="307455" cy="308284"/>
      </dsp:txXfrm>
    </dsp:sp>
    <dsp:sp modelId="{EB59B63B-B91B-43DF-A0F7-5C6F90D39D70}">
      <dsp:nvSpPr>
        <dsp:cNvPr id="0" name=""/>
        <dsp:cNvSpPr/>
      </dsp:nvSpPr>
      <dsp:spPr>
        <a:xfrm>
          <a:off x="2907450" y="0"/>
          <a:ext cx="2071799" cy="105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1" kern="1200" smtClean="0"/>
            <a:t>Representante Legal</a:t>
          </a:r>
          <a:endParaRPr lang="es-CO" sz="2300" b="1" kern="1200" dirty="0"/>
        </a:p>
      </dsp:txBody>
      <dsp:txXfrm>
        <a:off x="2938316" y="30866"/>
        <a:ext cx="2010067" cy="992114"/>
      </dsp:txXfrm>
    </dsp:sp>
    <dsp:sp modelId="{1DDC7EF1-3CDD-4FAC-8B73-5D2D68F33D2D}">
      <dsp:nvSpPr>
        <dsp:cNvPr id="0" name=""/>
        <dsp:cNvSpPr/>
      </dsp:nvSpPr>
      <dsp:spPr>
        <a:xfrm>
          <a:off x="5186429" y="270019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b="1" kern="1200">
            <a:solidFill>
              <a:schemeClr val="tx1"/>
            </a:solidFill>
          </a:endParaRPr>
        </a:p>
      </dsp:txBody>
      <dsp:txXfrm>
        <a:off x="5186429" y="372780"/>
        <a:ext cx="307455" cy="308284"/>
      </dsp:txXfrm>
    </dsp:sp>
    <dsp:sp modelId="{2B542CCA-590F-4E8D-B947-9301750F7459}">
      <dsp:nvSpPr>
        <dsp:cNvPr id="0" name=""/>
        <dsp:cNvSpPr/>
      </dsp:nvSpPr>
      <dsp:spPr>
        <a:xfrm>
          <a:off x="5807969" y="0"/>
          <a:ext cx="2071799" cy="105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1" kern="1200" smtClean="0"/>
            <a:t>Principal ejecutor</a:t>
          </a:r>
          <a:endParaRPr lang="es-CO" sz="2300" b="1" kern="1200" dirty="0"/>
        </a:p>
      </dsp:txBody>
      <dsp:txXfrm>
        <a:off x="5838835" y="30866"/>
        <a:ext cx="2010067" cy="992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1066-0CD1-4233-8DDB-D2D26DF35F15}">
      <dsp:nvSpPr>
        <dsp:cNvPr id="0" name=""/>
        <dsp:cNvSpPr/>
      </dsp:nvSpPr>
      <dsp:spPr>
        <a:xfrm>
          <a:off x="6931" y="0"/>
          <a:ext cx="2071799" cy="105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Responde en la entidad</a:t>
          </a:r>
          <a:endParaRPr lang="es-CO" sz="2000" b="1" kern="1200" dirty="0"/>
        </a:p>
      </dsp:txBody>
      <dsp:txXfrm>
        <a:off x="37797" y="30866"/>
        <a:ext cx="2010067" cy="992114"/>
      </dsp:txXfrm>
    </dsp:sp>
    <dsp:sp modelId="{5A9979A6-8160-4D31-A0C8-08ACE7BC9459}">
      <dsp:nvSpPr>
        <dsp:cNvPr id="0" name=""/>
        <dsp:cNvSpPr/>
      </dsp:nvSpPr>
      <dsp:spPr>
        <a:xfrm>
          <a:off x="2285910" y="270019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>
            <a:solidFill>
              <a:schemeClr val="tx1"/>
            </a:solidFill>
          </a:endParaRPr>
        </a:p>
      </dsp:txBody>
      <dsp:txXfrm>
        <a:off x="2285910" y="372780"/>
        <a:ext cx="307455" cy="308284"/>
      </dsp:txXfrm>
    </dsp:sp>
    <dsp:sp modelId="{EB59B63B-B91B-43DF-A0F7-5C6F90D39D70}">
      <dsp:nvSpPr>
        <dsp:cNvPr id="0" name=""/>
        <dsp:cNvSpPr/>
      </dsp:nvSpPr>
      <dsp:spPr>
        <a:xfrm>
          <a:off x="2907450" y="0"/>
          <a:ext cx="2071799" cy="105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smtClean="0"/>
            <a:t>Oficial de Cumplimiento</a:t>
          </a:r>
          <a:endParaRPr lang="es-CO" sz="2000" b="1" kern="1200" dirty="0"/>
        </a:p>
      </dsp:txBody>
      <dsp:txXfrm>
        <a:off x="2938316" y="30866"/>
        <a:ext cx="2010067" cy="992114"/>
      </dsp:txXfrm>
    </dsp:sp>
    <dsp:sp modelId="{1DDC7EF1-3CDD-4FAC-8B73-5D2D68F33D2D}">
      <dsp:nvSpPr>
        <dsp:cNvPr id="0" name=""/>
        <dsp:cNvSpPr/>
      </dsp:nvSpPr>
      <dsp:spPr>
        <a:xfrm>
          <a:off x="5186429" y="270019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>
            <a:solidFill>
              <a:schemeClr val="tx1"/>
            </a:solidFill>
          </a:endParaRPr>
        </a:p>
      </dsp:txBody>
      <dsp:txXfrm>
        <a:off x="5186429" y="372780"/>
        <a:ext cx="307455" cy="308284"/>
      </dsp:txXfrm>
    </dsp:sp>
    <dsp:sp modelId="{2B542CCA-590F-4E8D-B947-9301750F7459}">
      <dsp:nvSpPr>
        <dsp:cNvPr id="0" name=""/>
        <dsp:cNvSpPr/>
      </dsp:nvSpPr>
      <dsp:spPr>
        <a:xfrm>
          <a:off x="5807969" y="0"/>
          <a:ext cx="2071799" cy="105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Más capacitado y conocedor de LA/FT</a:t>
          </a:r>
          <a:endParaRPr lang="es-CO" sz="2000" b="1" kern="1200" dirty="0"/>
        </a:p>
      </dsp:txBody>
      <dsp:txXfrm>
        <a:off x="5838835" y="30866"/>
        <a:ext cx="2010067" cy="9921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1066-0CD1-4233-8DDB-D2D26DF35F15}">
      <dsp:nvSpPr>
        <dsp:cNvPr id="0" name=""/>
        <dsp:cNvSpPr/>
      </dsp:nvSpPr>
      <dsp:spPr>
        <a:xfrm>
          <a:off x="6931" y="0"/>
          <a:ext cx="2071799" cy="105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1" kern="1200" dirty="0" smtClean="0"/>
            <a:t>Desarrolla actividad</a:t>
          </a:r>
          <a:endParaRPr lang="es-CO" sz="2600" b="1" kern="1200" dirty="0"/>
        </a:p>
      </dsp:txBody>
      <dsp:txXfrm>
        <a:off x="37797" y="30866"/>
        <a:ext cx="2010067" cy="992114"/>
      </dsp:txXfrm>
    </dsp:sp>
    <dsp:sp modelId="{5A9979A6-8160-4D31-A0C8-08ACE7BC9459}">
      <dsp:nvSpPr>
        <dsp:cNvPr id="0" name=""/>
        <dsp:cNvSpPr/>
      </dsp:nvSpPr>
      <dsp:spPr>
        <a:xfrm>
          <a:off x="2285910" y="270019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100" b="1" kern="1200">
            <a:solidFill>
              <a:schemeClr val="tx1"/>
            </a:solidFill>
          </a:endParaRPr>
        </a:p>
      </dsp:txBody>
      <dsp:txXfrm>
        <a:off x="2285910" y="372780"/>
        <a:ext cx="307455" cy="308284"/>
      </dsp:txXfrm>
    </dsp:sp>
    <dsp:sp modelId="{EB59B63B-B91B-43DF-A0F7-5C6F90D39D70}">
      <dsp:nvSpPr>
        <dsp:cNvPr id="0" name=""/>
        <dsp:cNvSpPr/>
      </dsp:nvSpPr>
      <dsp:spPr>
        <a:xfrm>
          <a:off x="2907450" y="0"/>
          <a:ext cx="2071799" cy="105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1" kern="1200" smtClean="0"/>
            <a:t>Todos los Funcionarios</a:t>
          </a:r>
          <a:endParaRPr lang="es-CO" sz="2600" b="1" kern="1200" dirty="0"/>
        </a:p>
      </dsp:txBody>
      <dsp:txXfrm>
        <a:off x="2938316" y="30866"/>
        <a:ext cx="2010067" cy="992114"/>
      </dsp:txXfrm>
    </dsp:sp>
    <dsp:sp modelId="{1DDC7EF1-3CDD-4FAC-8B73-5D2D68F33D2D}">
      <dsp:nvSpPr>
        <dsp:cNvPr id="0" name=""/>
        <dsp:cNvSpPr/>
      </dsp:nvSpPr>
      <dsp:spPr>
        <a:xfrm>
          <a:off x="5186429" y="270019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100" b="1" kern="1200">
            <a:solidFill>
              <a:schemeClr val="tx1"/>
            </a:solidFill>
          </a:endParaRPr>
        </a:p>
      </dsp:txBody>
      <dsp:txXfrm>
        <a:off x="5186429" y="372780"/>
        <a:ext cx="307455" cy="308284"/>
      </dsp:txXfrm>
    </dsp:sp>
    <dsp:sp modelId="{2B542CCA-590F-4E8D-B947-9301750F7459}">
      <dsp:nvSpPr>
        <dsp:cNvPr id="0" name=""/>
        <dsp:cNvSpPr/>
      </dsp:nvSpPr>
      <dsp:spPr>
        <a:xfrm>
          <a:off x="5807969" y="0"/>
          <a:ext cx="2071799" cy="105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1" kern="1200" smtClean="0"/>
            <a:t>Seguir procesos</a:t>
          </a:r>
          <a:endParaRPr lang="es-CO" sz="2600" b="1" kern="1200" dirty="0"/>
        </a:p>
      </dsp:txBody>
      <dsp:txXfrm>
        <a:off x="5838835" y="30866"/>
        <a:ext cx="2010067" cy="992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B5E587-BEE0-44BA-AAD7-E1401F0049D3}" type="datetimeFigureOut">
              <a:rPr lang="es-CO" smtClean="0"/>
              <a:pPr/>
              <a:t>22/03/2022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E4C4C7-ED8A-4D3B-BE46-1255D57B162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52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13/02/2020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9E79-7C5B-4DE0-B390-495CD827830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413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13/02/2020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9E79-7C5B-4DE0-B390-495CD827830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780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 dirty="0"/>
              <a:t>13/02/2020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9E79-7C5B-4DE0-B390-495CD827830D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5750" cy="6858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604311" y="-3469102"/>
            <a:ext cx="85361" cy="899401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3" y="178077"/>
            <a:ext cx="2468574" cy="67221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" y="6298180"/>
            <a:ext cx="604730" cy="559820"/>
          </a:xfrm>
          <a:prstGeom prst="rect">
            <a:avLst/>
          </a:prstGeom>
        </p:spPr>
      </p:pic>
      <p:pic>
        <p:nvPicPr>
          <p:cNvPr id="1027" name="Picture 3" descr="D:\Downloads\logo gobernacion1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851251" y="180622"/>
            <a:ext cx="2015960" cy="679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4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568"/>
            <a:ext cx="9144000" cy="5908431"/>
          </a:xfrm>
          <a:prstGeom prst="rect">
            <a:avLst/>
          </a:prstGeom>
        </p:spPr>
      </p:pic>
      <p:sp>
        <p:nvSpPr>
          <p:cNvPr id="2" name="Diagrama de flujo: retraso 1">
            <a:extLst>
              <a:ext uri="{FF2B5EF4-FFF2-40B4-BE49-F238E27FC236}">
                <a16:creationId xmlns:a16="http://schemas.microsoft.com/office/drawing/2014/main" id="{5C5A0F57-33EF-4ACF-A947-7B1236044F26}"/>
              </a:ext>
            </a:extLst>
          </p:cNvPr>
          <p:cNvSpPr/>
          <p:nvPr/>
        </p:nvSpPr>
        <p:spPr>
          <a:xfrm rot="10800000">
            <a:off x="2560320" y="2043334"/>
            <a:ext cx="6583676" cy="2771332"/>
          </a:xfrm>
          <a:prstGeom prst="flowChartDelay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9F3BB8-EC19-49DB-9C1E-FDC20BBF2649}"/>
              </a:ext>
            </a:extLst>
          </p:cNvPr>
          <p:cNvSpPr txBox="1"/>
          <p:nvPr/>
        </p:nvSpPr>
        <p:spPr>
          <a:xfrm>
            <a:off x="3615396" y="2305614"/>
            <a:ext cx="55286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7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INFORME DEL</a:t>
            </a:r>
            <a:r>
              <a:rPr lang="es-ES" sz="27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 RIESGO DE LAVADO DE ACTIVOS Y FINANCIACIÓN DEL TERRORISMO SARLAFT – HOSPITAL DEPARTAMENTAL MARIA INMACULADA </a:t>
            </a:r>
            <a:r>
              <a:rPr lang="es-ES" sz="2700" b="1" i="0" u="none" strike="noStrike" spc="50" baseline="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2021 </a:t>
            </a:r>
            <a:endParaRPr lang="es-CO" sz="27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128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98806"/>
            <a:ext cx="7886700" cy="69188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CONTROL – TALENTO HUMANO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57C957-B340-4542-9D2D-CB3C59298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690690"/>
            <a:ext cx="8510953" cy="5030786"/>
          </a:xfrm>
        </p:spPr>
        <p:txBody>
          <a:bodyPr>
            <a:normAutofit/>
          </a:bodyPr>
          <a:lstStyle/>
          <a:p>
            <a:pPr algn="just"/>
            <a:r>
              <a:rPr lang="es-CO" sz="1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</a:t>
            </a:r>
            <a:r>
              <a:rPr lang="es-CO" sz="1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143 </a:t>
            </a:r>
            <a:r>
              <a:rPr lang="es-CO" sz="1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expedientes que no cumplieron con el diligenciamiento del formulario SARLAFT corresponde al</a:t>
            </a:r>
            <a:r>
              <a:rPr lang="es-CO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8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70% </a:t>
            </a:r>
            <a:r>
              <a:rPr lang="es-CO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los verificados, donde  los errores más recurrentes en el diligenciamiento se describen a continuación:</a:t>
            </a: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767338053"/>
              </p:ext>
            </p:extLst>
          </p:nvPr>
        </p:nvGraphicFramePr>
        <p:xfrm>
          <a:off x="1765935" y="2500850"/>
          <a:ext cx="5612130" cy="3931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437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037BCF-7D71-419C-98CD-09F24790B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dependencia de contratación se verificaron </a:t>
            </a:r>
            <a:r>
              <a:rPr lang="es-CO" sz="18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CO" sz="18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104 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Expedientes con contratos de arrendamientos, proveedores entre otros.</a:t>
            </a:r>
            <a:endParaRPr lang="es-CO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0760CC9-32E2-42A6-BFD4-6081C0742224}"/>
              </a:ext>
            </a:extLst>
          </p:cNvPr>
          <p:cNvSpPr txBox="1">
            <a:spLocks/>
          </p:cNvSpPr>
          <p:nvPr/>
        </p:nvSpPr>
        <p:spPr>
          <a:xfrm>
            <a:off x="628650" y="1044048"/>
            <a:ext cx="7886700" cy="691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dirty="0"/>
              <a:t>CONTROL – CONTRATACIÓN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D8D20D-8FA5-43CD-90BD-0157BACA4135}"/>
              </a:ext>
            </a:extLst>
          </p:cNvPr>
          <p:cNvSpPr txBox="1"/>
          <p:nvPr/>
        </p:nvSpPr>
        <p:spPr>
          <a:xfrm>
            <a:off x="354769" y="5252669"/>
            <a:ext cx="84344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conforme al proceso de verificación realizada al Formularios Del Sarlaft, se detalló que de los </a:t>
            </a:r>
            <a:r>
              <a:rPr lang="es-CO" sz="18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expedientes verificados, </a:t>
            </a:r>
            <a:r>
              <a:rPr lang="es-CO" sz="18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66 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los contratos no cumplieron con el diligenciamiento idóneo del mismo.</a:t>
            </a:r>
            <a:endParaRPr lang="es-CO" dirty="0"/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446240322"/>
              </p:ext>
            </p:extLst>
          </p:nvPr>
        </p:nvGraphicFramePr>
        <p:xfrm>
          <a:off x="1624011" y="2391508"/>
          <a:ext cx="5895975" cy="277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04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0760CC9-32E2-42A6-BFD4-6081C0742224}"/>
              </a:ext>
            </a:extLst>
          </p:cNvPr>
          <p:cNvSpPr txBox="1">
            <a:spLocks/>
          </p:cNvSpPr>
          <p:nvPr/>
        </p:nvSpPr>
        <p:spPr>
          <a:xfrm>
            <a:off x="628650" y="1044048"/>
            <a:ext cx="7886700" cy="691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dirty="0"/>
              <a:t>CONTROL – CONTRATACIÓN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DC4952-B363-4693-B29C-96A1A151F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1735931"/>
            <a:ext cx="8829674" cy="4351338"/>
          </a:xfrm>
        </p:spPr>
        <p:txBody>
          <a:bodyPr/>
          <a:lstStyle/>
          <a:p>
            <a:r>
              <a:rPr lang="es-CO" sz="1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</a:t>
            </a:r>
            <a:r>
              <a:rPr lang="es-CO" sz="1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66 </a:t>
            </a:r>
            <a:r>
              <a:rPr lang="es-CO" sz="1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expedientes que no cumplieron con el diligenciamiento del formulario SARLAFT corresponde al</a:t>
            </a:r>
            <a:r>
              <a:rPr lang="es-CO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8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66% </a:t>
            </a:r>
            <a:r>
              <a:rPr lang="es-CO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los verificados, donde  los errores más recurrentes en el diligenciamiento se describen a continuación:</a:t>
            </a: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CO" dirty="0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797753298"/>
              </p:ext>
            </p:extLst>
          </p:nvPr>
        </p:nvGraphicFramePr>
        <p:xfrm>
          <a:off x="1584960" y="2670176"/>
          <a:ext cx="5974080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28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037BCF-7D71-419C-98CD-09F2479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6296"/>
            <a:ext cx="7886700" cy="4570667"/>
          </a:xfrm>
        </p:spPr>
        <p:txBody>
          <a:bodyPr/>
          <a:lstStyle/>
          <a:p>
            <a:pPr algn="just"/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dependencia de Almacén se verificaron </a:t>
            </a:r>
            <a:r>
              <a:rPr lang="es-CO" sz="18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339 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CO" sz="18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472 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órdenes de compra, </a:t>
            </a:r>
            <a:r>
              <a:rPr lang="es-CO" sz="1800" dirty="0">
                <a:latin typeface="Arial Narrow" panose="020B0606020202030204" pitchFamily="34" charset="0"/>
                <a:cs typeface="Arial" panose="020B0604020202020204" pitchFamily="34" charset="0"/>
              </a:rPr>
              <a:t>Que conforme al proceso de verificación realizada al Formularios Del Sarlaft, se detalló que de los </a:t>
            </a:r>
            <a:r>
              <a:rPr lang="es-CO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339 </a:t>
            </a:r>
            <a:r>
              <a:rPr lang="es-CO" sz="1800" dirty="0">
                <a:latin typeface="Arial Narrow" panose="020B0606020202030204" pitchFamily="34" charset="0"/>
                <a:cs typeface="Arial" panose="020B0604020202020204" pitchFamily="34" charset="0"/>
              </a:rPr>
              <a:t>ordenes de compras verificados, </a:t>
            </a:r>
            <a:r>
              <a:rPr lang="es-CO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92 </a:t>
            </a:r>
            <a:r>
              <a:rPr lang="es-CO" sz="1800" dirty="0">
                <a:latin typeface="Arial Narrow" panose="020B0606020202030204" pitchFamily="34" charset="0"/>
                <a:cs typeface="Arial" panose="020B0604020202020204" pitchFamily="34" charset="0"/>
              </a:rPr>
              <a:t>de las ordenes de compra no cumplieron con el diligenciamiento idóneo del mismo.</a:t>
            </a:r>
          </a:p>
          <a:p>
            <a:pPr algn="just"/>
            <a:endParaRPr lang="es-CO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0760CC9-32E2-42A6-BFD4-6081C0742224}"/>
              </a:ext>
            </a:extLst>
          </p:cNvPr>
          <p:cNvSpPr txBox="1">
            <a:spLocks/>
          </p:cNvSpPr>
          <p:nvPr/>
        </p:nvSpPr>
        <p:spPr>
          <a:xfrm>
            <a:off x="628650" y="1044048"/>
            <a:ext cx="7886700" cy="691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dirty="0"/>
              <a:t>CONTROL – ALMACEN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BAC7960-C0F1-4DCE-907B-33771A0541AB}"/>
              </a:ext>
            </a:extLst>
          </p:cNvPr>
          <p:cNvGraphicFramePr/>
          <p:nvPr/>
        </p:nvGraphicFramePr>
        <p:xfrm>
          <a:off x="2011679" y="2376475"/>
          <a:ext cx="5247249" cy="287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021127107"/>
              </p:ext>
            </p:extLst>
          </p:nvPr>
        </p:nvGraphicFramePr>
        <p:xfrm>
          <a:off x="2204205" y="3572543"/>
          <a:ext cx="4862195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777891"/>
              </p:ext>
            </p:extLst>
          </p:nvPr>
        </p:nvGraphicFramePr>
        <p:xfrm>
          <a:off x="1651000" y="2712156"/>
          <a:ext cx="5842000" cy="7362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1127695754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4738631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8741953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0917474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15985141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Dependencia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expedientes vigencia 2021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Número de expedientes y ordenes de compras verificadas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cumple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cumple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7305176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Almacén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472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339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247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0579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1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037BCF-7D71-419C-98CD-09F24790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25" y="1608875"/>
            <a:ext cx="8553156" cy="4570667"/>
          </a:xfrm>
        </p:spPr>
        <p:txBody>
          <a:bodyPr/>
          <a:lstStyle/>
          <a:p>
            <a:pPr algn="just"/>
            <a:r>
              <a:rPr lang="es-CO" sz="1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</a:t>
            </a:r>
            <a:r>
              <a:rPr lang="es-CO" sz="1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 </a:t>
            </a:r>
            <a:r>
              <a:rPr lang="es-CO" sz="1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ordenes de compra que no cumplieron con el diligenciamiento del formulario SARLAFT corresponde al</a:t>
            </a:r>
            <a:r>
              <a:rPr lang="es-CO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8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27% </a:t>
            </a:r>
            <a:r>
              <a:rPr lang="es-CO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los verificados, donde  los errores más recurrentes en el diligenciamiento se describen a continuación:</a:t>
            </a:r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0760CC9-32E2-42A6-BFD4-6081C0742224}"/>
              </a:ext>
            </a:extLst>
          </p:cNvPr>
          <p:cNvSpPr txBox="1">
            <a:spLocks/>
          </p:cNvSpPr>
          <p:nvPr/>
        </p:nvSpPr>
        <p:spPr>
          <a:xfrm>
            <a:off x="628650" y="1044048"/>
            <a:ext cx="7886700" cy="691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dirty="0"/>
              <a:t>CONTROL – ALMACEN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33036019"/>
              </p:ext>
            </p:extLst>
          </p:nvPr>
        </p:nvGraphicFramePr>
        <p:xfrm>
          <a:off x="1765935" y="2431489"/>
          <a:ext cx="5612130" cy="418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75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411" y="998806"/>
            <a:ext cx="8928589" cy="69188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CONTROL – RECOMENDACIONES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57C957-B340-4542-9D2D-CB3C59298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690690"/>
            <a:ext cx="8510953" cy="5030786"/>
          </a:xfrm>
        </p:spPr>
        <p:txBody>
          <a:bodyPr>
            <a:normAutofit/>
          </a:bodyPr>
          <a:lstStyle/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12C404-FB20-4324-A78D-4478E7FA773D}"/>
              </a:ext>
            </a:extLst>
          </p:cNvPr>
          <p:cNvSpPr txBox="1"/>
          <p:nvPr/>
        </p:nvSpPr>
        <p:spPr>
          <a:xfrm>
            <a:off x="492369" y="2209247"/>
            <a:ext cx="82999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una vez realizada la respectiva verificación e identificado las principales dificultades para el diligenciamiento de formato Sarlaft, se hace necesario realizar la recomendación de realizar un mayor control en la oficina de talento humano, contratación y Almacén en cuanto a la información diligenciada en el formulario, requiriendo a los contratista, proveedores, clientes y otros, el llenado de la información en todos sus campos de forma idónea, consistente y verificable con la demás información suministrada al momento de realizar </a:t>
            </a:r>
            <a:r>
              <a:rPr lang="es-CO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diferentes tipos de contrataciones.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13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  <p:pic>
        <p:nvPicPr>
          <p:cNvPr id="7" name="Marcador de contenido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" y="2031023"/>
            <a:ext cx="7706458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C22ECE9-2717-4314-B4F2-DDAC079B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5859"/>
            <a:ext cx="7886700" cy="7497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Tus Datos.com</a:t>
            </a:r>
          </a:p>
        </p:txBody>
      </p:sp>
    </p:spTree>
    <p:extLst>
      <p:ext uri="{BB962C8B-B14F-4D97-AF65-F5344CB8AC3E}">
        <p14:creationId xmlns:p14="http://schemas.microsoft.com/office/powerpoint/2010/main" val="17598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  <p:pic>
        <p:nvPicPr>
          <p:cNvPr id="7" name="Marcador de contenido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907927"/>
            <a:ext cx="8146073" cy="43507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C22ECE9-2717-4314-B4F2-DDAC079B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5859"/>
            <a:ext cx="7886700" cy="7497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Tus Datos.com</a:t>
            </a:r>
          </a:p>
        </p:txBody>
      </p:sp>
    </p:spTree>
    <p:extLst>
      <p:ext uri="{BB962C8B-B14F-4D97-AF65-F5344CB8AC3E}">
        <p14:creationId xmlns:p14="http://schemas.microsoft.com/office/powerpoint/2010/main" val="248037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2ECE9-2717-4314-B4F2-DDAC079B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5859"/>
            <a:ext cx="7886700" cy="7497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Tus Datos.com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249321"/>
            <a:ext cx="7886700" cy="2400760"/>
          </a:xfrm>
          <a:prstGeom prst="rect">
            <a:avLst/>
          </a:prstGeom>
        </p:spPr>
      </p:pic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413238" y="1978269"/>
            <a:ext cx="8634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el Periodo de tiempo comprendido del 01 de mayo de 2021 – 31 de diciembre de 2021 se realizaron 440 hallazgo altos, medios o bajos y se distribuyeron de la siguiente manera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A2EA5DA-23B3-42A3-9E57-7EF3BD6D5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588" y="1154175"/>
            <a:ext cx="7769762" cy="5309921"/>
          </a:xfrm>
        </p:spPr>
      </p:pic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446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9BC0A-B3CC-48A9-A852-74F5982E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1070811"/>
            <a:ext cx="8855242" cy="619878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Arial Narrow" panose="020B0606020202030204" pitchFamily="34" charset="0"/>
              </a:rPr>
              <a:t>Órganos de Administración y Control</a:t>
            </a:r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D622C4BC-891D-44FF-B967-D6E6404E6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066832"/>
              </p:ext>
            </p:extLst>
          </p:nvPr>
        </p:nvGraphicFramePr>
        <p:xfrm>
          <a:off x="628650" y="1800563"/>
          <a:ext cx="7886700" cy="1025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Marcador de contenido 7">
            <a:extLst>
              <a:ext uri="{FF2B5EF4-FFF2-40B4-BE49-F238E27FC236}">
                <a16:creationId xmlns:a16="http://schemas.microsoft.com/office/drawing/2014/main" id="{E566CF4A-8421-4BF5-A76A-619CDDB4D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283422"/>
              </p:ext>
            </p:extLst>
          </p:nvPr>
        </p:nvGraphicFramePr>
        <p:xfrm>
          <a:off x="628650" y="2946104"/>
          <a:ext cx="7886700" cy="105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Marcador de contenido 7">
            <a:extLst>
              <a:ext uri="{FF2B5EF4-FFF2-40B4-BE49-F238E27FC236}">
                <a16:creationId xmlns:a16="http://schemas.microsoft.com/office/drawing/2014/main" id="{0CEC2259-8B39-4E10-A13E-CC86A08F6B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685526"/>
              </p:ext>
            </p:extLst>
          </p:nvPr>
        </p:nvGraphicFramePr>
        <p:xfrm>
          <a:off x="648703" y="4130884"/>
          <a:ext cx="7886700" cy="105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Marcador de contenido 7">
            <a:extLst>
              <a:ext uri="{FF2B5EF4-FFF2-40B4-BE49-F238E27FC236}">
                <a16:creationId xmlns:a16="http://schemas.microsoft.com/office/drawing/2014/main" id="{814C64E6-AE89-4919-B5D7-D6067E88C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945586"/>
              </p:ext>
            </p:extLst>
          </p:nvPr>
        </p:nvGraphicFramePr>
        <p:xfrm>
          <a:off x="628650" y="5296098"/>
          <a:ext cx="7886700" cy="105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14721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F06FB-8CD1-4A42-9D65-9C87C513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3" y="1037230"/>
            <a:ext cx="8857397" cy="653459"/>
          </a:xfrm>
        </p:spPr>
        <p:txBody>
          <a:bodyPr>
            <a:normAutofit/>
          </a:bodyPr>
          <a:lstStyle/>
          <a:p>
            <a:pPr algn="ctr"/>
            <a:r>
              <a:rPr lang="es-ES" sz="2200" b="1" dirty="0">
                <a:latin typeface="Arial Narrow" panose="020B0606020202030204" pitchFamily="34" charset="0"/>
              </a:rPr>
              <a:t>REPORTES OBLIGATORIOS: Reportes a la UIAF mediante el aplicativo SIREL:</a:t>
            </a:r>
            <a:endParaRPr lang="es-CO" sz="22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37F7B-D9FC-46BE-8186-E22EBC46C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6" y="1825625"/>
            <a:ext cx="4176214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1400" b="1" dirty="0"/>
              <a:t>1. Reporte de operaciones intentadas o sospechosas ROS De manera inmediata y en un plazo máximo de 8 días calendario</a:t>
            </a:r>
          </a:p>
          <a:p>
            <a:pPr marL="0" indent="0" algn="just">
              <a:buNone/>
            </a:pPr>
            <a:r>
              <a:rPr lang="es-ES" sz="1400" b="1" dirty="0"/>
              <a:t>2.Reporte de ausencia de operaciones intentadas y operaciones sospechosas</a:t>
            </a:r>
          </a:p>
          <a:p>
            <a:pPr marL="0" indent="0" algn="just">
              <a:buNone/>
            </a:pPr>
            <a:r>
              <a:rPr lang="es-ES" sz="1400" b="1" dirty="0"/>
              <a:t>3.Reporte de transacciones individuales en efectivo 5 millones diarios realizados por una misma persona personal o jurídica único archivo relacionado</a:t>
            </a:r>
          </a:p>
          <a:p>
            <a:pPr marL="0" indent="0" algn="just">
              <a:buNone/>
            </a:pPr>
            <a:r>
              <a:rPr lang="es-ES" sz="1400" b="1" dirty="0"/>
              <a:t>4. Reporte de transacciones múltiples en efectivo 25 millones en el mes realizadas por una misma persona natural o jurídica</a:t>
            </a:r>
          </a:p>
          <a:p>
            <a:pPr marL="0" indent="0" algn="just">
              <a:buNone/>
            </a:pPr>
            <a:r>
              <a:rPr lang="es-ES" sz="1400" b="1" dirty="0"/>
              <a:t>5.Reporte de ausencia de transacciones en efectivo</a:t>
            </a:r>
          </a:p>
          <a:p>
            <a:pPr marL="0" indent="0" algn="just">
              <a:buNone/>
            </a:pPr>
            <a:r>
              <a:rPr lang="es-ES" sz="1400" b="1" dirty="0"/>
              <a:t>Ley 1762 de 2015 Art 27 Funciones del Revisor Fiscal Adiciónese al articulo 207 del Código de Comercio, un nuevo numeral el cual quedará así “Reportar a la Unidad de Información y Análisis Financiero las operaciones catalogadas como sospechosas en los términos del literal d) numeral 2 del articulo 102 del Decreto Ley 663 1993 cuando las adviertan en el giro ordinario de sus labores Estatuto Orgánico del Sistema Financiero</a:t>
            </a:r>
          </a:p>
          <a:p>
            <a:pPr marL="0" indent="0" algn="just">
              <a:buNone/>
            </a:pPr>
            <a:endParaRPr lang="es-CO" sz="1400" b="1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34409"/>
            <a:ext cx="4404947" cy="253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410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5C999-770D-48BE-9CBD-ED3A391A9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29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Reportes Externos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  <p:pic>
        <p:nvPicPr>
          <p:cNvPr id="8" name="Marcador de contenido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50" y="2332518"/>
            <a:ext cx="5103691" cy="36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34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90FE0489-4622-414F-9C8C-13793FEA7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630D38-B90C-40CE-B4D8-09B34AC1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271"/>
            <a:ext cx="9143999" cy="50093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sz="54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s-CO" sz="54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s-CO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GRACIAS</a:t>
            </a:r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758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D19E2-07EC-4D33-8E05-5D136286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1022684"/>
            <a:ext cx="5340517" cy="481263"/>
          </a:xfrm>
        </p:spPr>
        <p:txBody>
          <a:bodyPr>
            <a:normAutofit/>
          </a:bodyPr>
          <a:lstStyle/>
          <a:p>
            <a:pPr algn="ctr"/>
            <a:r>
              <a:rPr lang="es-CO" sz="18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ETAPAS DEL SARLAFT</a:t>
            </a:r>
            <a:endParaRPr lang="es-CO" sz="1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7B1642-343D-4EAA-BBC1-2D439D72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503946"/>
            <a:ext cx="4993106" cy="48524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700" dirty="0">
                <a:latin typeface="Arial Narrow" panose="020B0606020202030204" pitchFamily="34" charset="0"/>
              </a:rPr>
              <a:t>La circular da los parámetros mínimos para el diseño implementación y funcionamiento del SARLAFT en el sector y sus etapas: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700" dirty="0">
                <a:latin typeface="Arial Narrow" panose="020B0606020202030204" pitchFamily="34" charset="0"/>
              </a:rPr>
              <a:t>Identificación: Identificar los riesgos inherentes a LA/FT en la empresa. Segmentación de los factores de riesgo . Con el fin de identificar los riesgos asociados y riesgos potenciales.</a:t>
            </a:r>
          </a:p>
          <a:p>
            <a:pPr marL="0" indent="0" algn="just">
              <a:buNone/>
            </a:pPr>
            <a:r>
              <a:rPr lang="es-ES" sz="1700" dirty="0">
                <a:latin typeface="Arial Narrow" panose="020B0606020202030204" pitchFamily="34" charset="0"/>
              </a:rPr>
              <a:t>- Factores de riesgo: Clientes o contrapartes, proveedores, canales de distribución y Jurisdicción.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700" dirty="0">
                <a:latin typeface="Arial Narrow" panose="020B0606020202030204" pitchFamily="34" charset="0"/>
              </a:rPr>
              <a:t>Evaluación y Medición: Medir la probabilidad de ocurrencia ( frecuencia ) contra impacto. ISO 31000.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700" dirty="0">
                <a:latin typeface="Arial Narrow" panose="020B0606020202030204" pitchFamily="34" charset="0"/>
              </a:rPr>
              <a:t>Control: Realizar los correspondientes controles que permitan reducir la posibilidad de ocurrencia o del impacto en caso de que se llegase a materializar. Reporte de ROS.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700" dirty="0">
                <a:latin typeface="Arial Narrow" panose="020B0606020202030204" pitchFamily="34" charset="0"/>
              </a:rPr>
              <a:t>Seguimiento y monitoreo: Esta etapa debe permitir la identificación de operaciones inusuales o sospechosas, medir la eficiencia de los controles establecidos.</a:t>
            </a:r>
            <a:endParaRPr lang="es-CO" sz="1700" dirty="0">
              <a:latin typeface="Arial Narrow" panose="020B0606020202030204" pitchFamily="34" charset="0"/>
            </a:endParaRPr>
          </a:p>
        </p:txBody>
      </p:sp>
      <p:pic>
        <p:nvPicPr>
          <p:cNvPr id="6" name="Imagen 5" descr="Imagen de la pantalla de un celular&#10;&#10;Descripción generada automáticamente con confianza baja">
            <a:extLst>
              <a:ext uri="{FF2B5EF4-FFF2-40B4-BE49-F238E27FC236}">
                <a16:creationId xmlns:a16="http://schemas.microsoft.com/office/drawing/2014/main" id="{BFA75C34-4138-458E-8DC6-689188F05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65" y="1078172"/>
            <a:ext cx="3862136" cy="5779827"/>
          </a:xfrm>
          <a:prstGeom prst="rect">
            <a:avLst/>
          </a:prstGeom>
        </p:spPr>
      </p:pic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03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B5106542-F6B8-4C42-86A2-8816E9A278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317"/>
            <a:ext cx="9143999" cy="29956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58B189-CA33-4F1D-B5DC-29303AC7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78" y="1050878"/>
            <a:ext cx="8871045" cy="516982"/>
          </a:xfrm>
        </p:spPr>
        <p:txBody>
          <a:bodyPr>
            <a:noAutofit/>
          </a:bodyPr>
          <a:lstStyle/>
          <a:p>
            <a:pPr algn="ctr"/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PROCEDIMIENTOS MINIMOS DEL SARLAFT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F5E302-E0DD-4EAB-865A-5870D6C8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67860"/>
            <a:ext cx="8235573" cy="4014074"/>
          </a:xfrm>
        </p:spPr>
        <p:txBody>
          <a:bodyPr>
            <a:noAutofit/>
          </a:bodyPr>
          <a:lstStyle/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1. Identificar las situaciones que generen riesgo LA/FT</a:t>
            </a:r>
          </a:p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2. Verificar procesos de debida diligencia</a:t>
            </a:r>
          </a:p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2.1. Conocimiento de los clientes y usuarios PARTICULARES Implementa formato para conocimiento del cliente No se podrá restringir la atención en salud, El conocimiento del cliente implica el diligenciamiento de información y deberá ser firmado por el usuario/cliente</a:t>
            </a:r>
          </a:p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3. Conocimiento de las personas expuestas públicamente PEPS Se deben establecer mecanismos de identificación, y de debida diligencia y sus procesos ser aprobados por una instancia superior.</a:t>
            </a:r>
          </a:p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4.Conocimiento de trabajadores, empleados o proveedores Verificar antecedentes de los trabajadores, empleados y proveedores antes de la vinculación Comportamientos inusuales</a:t>
            </a:r>
          </a:p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5. Determinar el monto máximo de efectivo que debe manejarse al interior de la entidad por tipo de cliente/usuario Cantidad mínima de efectivo a manejar con los diferentes segmentos de cliente/usuario.</a:t>
            </a:r>
          </a:p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6 Mecanismos para identificar operaciones sospechosas Tecnología, generación de alertas Detectar operaciones fuero de lo común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B9C23D-2432-4DB7-98A2-2B92B269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 smtClean="0"/>
              <a:t>22</a:t>
            </a:r>
            <a:r>
              <a:rPr lang="es-CO" dirty="0" smtClean="0"/>
              <a:t>/03/2022</a:t>
            </a:r>
          </a:p>
        </p:txBody>
      </p:sp>
    </p:spTree>
    <p:extLst>
      <p:ext uri="{BB962C8B-B14F-4D97-AF65-F5344CB8AC3E}">
        <p14:creationId xmlns:p14="http://schemas.microsoft.com/office/powerpoint/2010/main" val="333005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98806"/>
            <a:ext cx="7886700" cy="69188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CONTROL – HDMI </a:t>
            </a:r>
            <a:r>
              <a:rPr lang="es-CO" dirty="0" smtClean="0"/>
              <a:t>2021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2DECA2F2-872C-42B2-816F-87DE14B96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369" y="1690688"/>
                <a:ext cx="8426547" cy="4808585"/>
              </a:xfrm>
            </p:spPr>
            <p:txBody>
              <a:bodyPr>
                <a:normAutofit/>
              </a:bodyPr>
              <a:lstStyle/>
              <a:p>
                <a:r>
                  <a:rPr lang="es-CO" sz="1800" b="1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TIPO Y TAMAÑO DE LA MUESTRA</a:t>
                </a:r>
              </a:p>
              <a:p>
                <a:pPr marL="0" indent="0" algn="just">
                  <a:buNone/>
                </a:pPr>
                <a:r>
                  <a:rPr lang="es-CO" sz="18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Que para determinar el número de los formularios para la vinculación de clientes, proveedores, contratistas y servidores públicos a auditar o verificar, el oficial de cumplimiento siguió el procedimiento establecido en el instructivo MC-I-05, que define el </a:t>
                </a:r>
                <a:r>
                  <a:rPr lang="es-CO" sz="1800" b="1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TIPO Y TAMAÑO DE LA MUESTRA.</a:t>
                </a:r>
              </a:p>
              <a:p>
                <a:pPr algn="just"/>
                <a:r>
                  <a:rPr lang="es-CO" sz="1800" b="1" dirty="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Tamaño de la Muestra.</a:t>
                </a:r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s-CO" sz="1800" dirty="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continuación, se realizara el cálculo de la muestra de las formas disponibles en el Hospital Departamental María Inmaculada ESE, para su aplicación de acuerdo a la facilidad del auditor o el encuestador: </a:t>
                </a:r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s-CO" sz="1800" dirty="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Cálculo de la Muestra Según Formula: El tamaño de la muestra se calcula mediante la siguiente fórmula matemática:  </a:t>
                </a:r>
              </a:p>
              <a:p>
                <a:pPr marL="0" indent="0" algn="just">
                  <a:buNone/>
                </a:pPr>
                <a:endParaRPr lang="es-CO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CO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CO" sz="12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12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(1−</m:t>
                          </m:r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s-CO" sz="12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es-CO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2DECA2F2-872C-42B2-816F-87DE14B96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369" y="1690688"/>
                <a:ext cx="8426547" cy="4808585"/>
              </a:xfrm>
              <a:blipFill>
                <a:blip r:embed="rId2"/>
                <a:stretch>
                  <a:fillRect l="-651" t="-1141" r="-57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40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98806"/>
            <a:ext cx="7886700" cy="69188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CONTROL – HDMI </a:t>
            </a:r>
            <a:r>
              <a:rPr lang="es-CO" dirty="0" smtClean="0"/>
              <a:t>2021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2DECA2F2-872C-42B2-816F-87DE14B96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369" y="1690688"/>
                <a:ext cx="8426547" cy="4808585"/>
              </a:xfrm>
            </p:spPr>
            <p:txBody>
              <a:bodyPr>
                <a:normAutofit/>
              </a:bodyPr>
              <a:lstStyle/>
              <a:p>
                <a:r>
                  <a:rPr lang="es-CO" sz="1800" b="1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TIPO Y TAMAÑO DE LA MUESTRA</a:t>
                </a:r>
              </a:p>
              <a:p>
                <a:pPr algn="just"/>
                <a:endParaRPr lang="es-CO" sz="1800" b="1" dirty="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CO" sz="1800" b="1" dirty="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Tamaño de la Muestra.</a:t>
                </a:r>
                <a:endParaRPr lang="es-CO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CO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CO" sz="12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12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(1−</m:t>
                          </m:r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s-CO" sz="12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s-CO" sz="1800" dirty="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Donde:</a:t>
                </a:r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s-CO" sz="1800" dirty="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n: Es el tamaño de la muestra</a:t>
                </a:r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s-CO" sz="1800" dirty="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Z: Es una constante dada por el nivel deseado de confianza elegida (1.96 para el caso de precisión 95%) </a:t>
                </a:r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s-CO" sz="1800" dirty="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p: Es la proporción estimada de la muestra</a:t>
                </a:r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s-CO" sz="18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e: Es error máximo aceptable </a:t>
                </a:r>
                <a:endParaRPr lang="es-CO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2DECA2F2-872C-42B2-816F-87DE14B96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369" y="1690688"/>
                <a:ext cx="8426547" cy="4808585"/>
              </a:xfrm>
              <a:blipFill>
                <a:blip r:embed="rId2"/>
                <a:stretch>
                  <a:fillRect l="-651" t="-1141" r="-57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072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98806"/>
            <a:ext cx="7886700" cy="69188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CONTROL – HDMI </a:t>
            </a:r>
            <a:r>
              <a:rPr lang="es-CO" dirty="0" smtClean="0"/>
              <a:t>2021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2DECA2F2-872C-42B2-816F-87DE14B96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369" y="1690688"/>
                <a:ext cx="8426547" cy="4808585"/>
              </a:xfrm>
            </p:spPr>
            <p:txBody>
              <a:bodyPr>
                <a:normAutofit/>
              </a:bodyPr>
              <a:lstStyle/>
              <a:p>
                <a:r>
                  <a:rPr lang="es-CO" sz="1800" b="1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TIPO Y TAMAÑO DE LA MUESTRA</a:t>
                </a:r>
              </a:p>
              <a:p>
                <a:pPr algn="just"/>
                <a:endParaRPr lang="es-CO" sz="1800" b="1" dirty="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CO" sz="1800" b="1" dirty="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Tamaño de la Muestra.</a:t>
                </a:r>
                <a:endParaRPr lang="es-CO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CO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CO" sz="12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12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(1−</m:t>
                          </m:r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s-CO" sz="12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CO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CO" sz="1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(1,96)</m:t>
                              </m:r>
                            </m:e>
                            <m:sup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∗0,5(1−0,5)</m:t>
                          </m:r>
                        </m:num>
                        <m:den>
                          <m:sSup>
                            <m:sSupPr>
                              <m:ctrlP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(0,1)</m:t>
                              </m:r>
                            </m:e>
                            <m:sup>
                              <m:r>
                                <a:rPr lang="es-CO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es-CO" sz="1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CO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CO" sz="1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3,8416∗0,5∗0,5</m:t>
                          </m:r>
                        </m:num>
                        <m:den>
                          <m:r>
                            <a:rPr lang="es-CO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0,01</m:t>
                          </m:r>
                        </m:den>
                      </m:f>
                    </m:oMath>
                  </m:oMathPara>
                </a14:m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es-CO" sz="1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CO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=96,04</m:t>
                      </m:r>
                    </m:oMath>
                  </m:oMathPara>
                </a14:m>
                <a:endParaRPr lang="es-CO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2DECA2F2-872C-42B2-816F-87DE14B96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369" y="1690688"/>
                <a:ext cx="8426547" cy="4808585"/>
              </a:xfrm>
              <a:blipFill>
                <a:blip r:embed="rId2"/>
                <a:stretch>
                  <a:fillRect l="-507" t="-114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838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98806"/>
            <a:ext cx="7886700" cy="69188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CONTROL – HDMI </a:t>
            </a:r>
            <a:r>
              <a:rPr lang="es-CO" dirty="0" smtClean="0"/>
              <a:t>2021</a:t>
            </a: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F641B6-A92D-40DA-BA89-33B7B6469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346538" cy="4665662"/>
          </a:xfrm>
        </p:spPr>
        <p:txBody>
          <a:bodyPr/>
          <a:lstStyle/>
          <a:p>
            <a:pPr algn="just"/>
            <a:endParaRPr lang="es-CO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realizó una selección de los Expedientes y las ordenes de compras a verificar haciendo allegar a cada oficina la cantidad a verificar, con la respectiva selección aleatoria como se encuentra en el Instructivo MC-I-05, obteniendo de cada muestra total, un numero de contrato o ordenes de compras auditadas y verificadas como se detalla a continuación. </a:t>
            </a:r>
          </a:p>
          <a:p>
            <a:pPr algn="just"/>
            <a:endParaRPr lang="es-CO" dirty="0"/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37471"/>
              </p:ext>
            </p:extLst>
          </p:nvPr>
        </p:nvGraphicFramePr>
        <p:xfrm>
          <a:off x="1371601" y="3408521"/>
          <a:ext cx="6726113" cy="160845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44665">
                  <a:extLst>
                    <a:ext uri="{9D8B030D-6E8A-4147-A177-3AD203B41FA5}">
                      <a16:colId xmlns:a16="http://schemas.microsoft.com/office/drawing/2014/main" val="2548773473"/>
                    </a:ext>
                  </a:extLst>
                </a:gridCol>
                <a:gridCol w="1660605">
                  <a:extLst>
                    <a:ext uri="{9D8B030D-6E8A-4147-A177-3AD203B41FA5}">
                      <a16:colId xmlns:a16="http://schemas.microsoft.com/office/drawing/2014/main" val="526422725"/>
                    </a:ext>
                  </a:extLst>
                </a:gridCol>
                <a:gridCol w="2016300">
                  <a:extLst>
                    <a:ext uri="{9D8B030D-6E8A-4147-A177-3AD203B41FA5}">
                      <a16:colId xmlns:a16="http://schemas.microsoft.com/office/drawing/2014/main" val="2631670821"/>
                    </a:ext>
                  </a:extLst>
                </a:gridCol>
                <a:gridCol w="716271">
                  <a:extLst>
                    <a:ext uri="{9D8B030D-6E8A-4147-A177-3AD203B41FA5}">
                      <a16:colId xmlns:a16="http://schemas.microsoft.com/office/drawing/2014/main" val="3483512611"/>
                    </a:ext>
                  </a:extLst>
                </a:gridCol>
                <a:gridCol w="988272">
                  <a:extLst>
                    <a:ext uri="{9D8B030D-6E8A-4147-A177-3AD203B41FA5}">
                      <a16:colId xmlns:a16="http://schemas.microsoft.com/office/drawing/2014/main" val="1503727975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Dependencia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expedientes vigencia 2021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Número de expedientes y ordenes de compras verificadas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cumple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cumple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147693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Talento Humano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510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204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143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24985772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Contratación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26456919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Almacén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472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339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247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75414394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1086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643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342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23958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80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98806"/>
            <a:ext cx="7886700" cy="69188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CONTROL – TALENTO HUMANO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57C957-B340-4542-9D2D-CB3C59298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690690"/>
            <a:ext cx="8510953" cy="5030786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dependencia de talento humano se verificaron </a:t>
            </a:r>
            <a:r>
              <a:rPr lang="es-CO" sz="18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204 </a:t>
            </a:r>
            <a:r>
              <a:rPr lang="es-CO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Expedientes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 la observación que en algunos casos los contratistas presentaban más de un contrato en su carpeta o archivo.</a:t>
            </a: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conforme al proceso de verificación realizada al Formulario Del Sarlaft se detalló que </a:t>
            </a:r>
            <a:r>
              <a:rPr lang="es-CO" sz="18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 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los expedientes verificados cumplieron con el diligenciamiento formulario a cabalidad del Sarlaft, con un correcto diligenciamiento de este e idoneidad en la información diligenciada verificadas con sus respectivos documentos y las hojas de vida que reposan en el expediente de contratación, mientras que </a:t>
            </a:r>
            <a:r>
              <a:rPr lang="es-CO" sz="18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143 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los expedientes no cumplieron con el diligenciamiento idóneo del mismo.</a:t>
            </a:r>
            <a:endParaRPr lang="es-CO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480484925"/>
              </p:ext>
            </p:extLst>
          </p:nvPr>
        </p:nvGraphicFramePr>
        <p:xfrm>
          <a:off x="2466242" y="2175608"/>
          <a:ext cx="4211515" cy="278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6DFFD6D8-48A8-4E64-8B7A-AB9F61B4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s-CO" dirty="0" smtClean="0"/>
              <a:t>22/03/2022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6964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4938</TotalTime>
  <Words>1323</Words>
  <Application>Microsoft Office PowerPoint</Application>
  <PresentationFormat>Presentación en pantalla (4:3)</PresentationFormat>
  <Paragraphs>174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Cambria Math</vt:lpstr>
      <vt:lpstr>Times New Roman</vt:lpstr>
      <vt:lpstr>Wingdings</vt:lpstr>
      <vt:lpstr>Tema de Office</vt:lpstr>
      <vt:lpstr>Presentación de PowerPoint</vt:lpstr>
      <vt:lpstr>Órganos de Administración y Control</vt:lpstr>
      <vt:lpstr>ETAPAS DEL SARLAFT</vt:lpstr>
      <vt:lpstr>PROCEDIMIENTOS MINIMOS DEL SARLAFT</vt:lpstr>
      <vt:lpstr>CONTROL – HDMI 2021</vt:lpstr>
      <vt:lpstr>CONTROL – HDMI 2021</vt:lpstr>
      <vt:lpstr>CONTROL – HDMI 2021</vt:lpstr>
      <vt:lpstr>CONTROL – HDMI 2021</vt:lpstr>
      <vt:lpstr>CONTROL – TALENTO HUMANO</vt:lpstr>
      <vt:lpstr>CONTROL – TALENTO HUMANO</vt:lpstr>
      <vt:lpstr>Presentación de PowerPoint</vt:lpstr>
      <vt:lpstr>Presentación de PowerPoint</vt:lpstr>
      <vt:lpstr>Presentación de PowerPoint</vt:lpstr>
      <vt:lpstr>Presentación de PowerPoint</vt:lpstr>
      <vt:lpstr>CONTROL – RECOMENDACIONES</vt:lpstr>
      <vt:lpstr>Tus Datos.com</vt:lpstr>
      <vt:lpstr>Tus Datos.com</vt:lpstr>
      <vt:lpstr>Tus Datos.com</vt:lpstr>
      <vt:lpstr>Presentación de PowerPoint</vt:lpstr>
      <vt:lpstr>REPORTES OBLIGATORIOS: Reportes a la UIAF mediante el aplicativo SIREL:</vt:lpstr>
      <vt:lpstr>Reportes Externos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FRANCY</dc:creator>
  <cp:lastModifiedBy>Oscar Andres Villanueva Olaya</cp:lastModifiedBy>
  <cp:revision>276</cp:revision>
  <cp:lastPrinted>2020-05-28T15:23:14Z</cp:lastPrinted>
  <dcterms:created xsi:type="dcterms:W3CDTF">2016-05-17T19:30:05Z</dcterms:created>
  <dcterms:modified xsi:type="dcterms:W3CDTF">2022-03-22T15:31:46Z</dcterms:modified>
</cp:coreProperties>
</file>