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6" r:id="rId3"/>
    <p:sldId id="273" r:id="rId4"/>
    <p:sldId id="277" r:id="rId5"/>
    <p:sldId id="274" r:id="rId6"/>
    <p:sldId id="263" r:id="rId7"/>
    <p:sldId id="279" r:id="rId8"/>
    <p:sldId id="257" r:id="rId9"/>
    <p:sldId id="265" r:id="rId10"/>
    <p:sldId id="269" r:id="rId11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94636" autoAdjust="0"/>
  </p:normalViewPr>
  <p:slideViewPr>
    <p:cSldViewPr snapToGrid="0">
      <p:cViewPr varScale="1">
        <p:scale>
          <a:sx n="86" d="100"/>
          <a:sy n="86" d="100"/>
        </p:scale>
        <p:origin x="141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Libro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uario%20TI\Google%20Drive\PERSONAL\EVIDENCIAS\presentaciones%20pqrs%202019\PQRS%20ENERO%20A%20DIC%202019%20ultim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0-8D98-48AA-A2A1-F16C77301DE0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2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2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2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2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8D98-48AA-A2A1-F16C77301DE0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2-8D98-48AA-A2A1-F16C77301DE0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Hoja1!$J$2:$M$2</c:f>
              <c:strCache>
                <c:ptCount val="4"/>
                <c:pt idx="0">
                  <c:v>RECLAMO</c:v>
                </c:pt>
                <c:pt idx="1">
                  <c:v>QUEJA</c:v>
                </c:pt>
                <c:pt idx="2">
                  <c:v>SUGERENCIA</c:v>
                </c:pt>
                <c:pt idx="3">
                  <c:v>FELICITACION</c:v>
                </c:pt>
              </c:strCache>
            </c:strRef>
          </c:cat>
          <c:val>
            <c:numRef>
              <c:f>Hoja1!$J$3:$M$3</c:f>
              <c:numCache>
                <c:formatCode>General</c:formatCode>
                <c:ptCount val="4"/>
                <c:pt idx="0">
                  <c:v>81</c:v>
                </c:pt>
                <c:pt idx="1">
                  <c:v>148</c:v>
                </c:pt>
                <c:pt idx="2">
                  <c:v>14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D98-48AA-A2A1-F16C77301D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80541568"/>
        <c:axId val="80543104"/>
        <c:axId val="0"/>
      </c:bar3DChart>
      <c:catAx>
        <c:axId val="80541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0543104"/>
        <c:crosses val="autoZero"/>
        <c:auto val="1"/>
        <c:lblAlgn val="ctr"/>
        <c:lblOffset val="100"/>
        <c:noMultiLvlLbl val="0"/>
      </c:catAx>
      <c:valAx>
        <c:axId val="805431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0541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4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4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4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4"/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0-ED81-49EF-9644-F321D293C44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ED81-49EF-9644-F321D293C44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2-ED81-49EF-9644-F321D293C44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D81-49EF-9644-F321D293C44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4-ED81-49EF-9644-F321D293C444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'CAUSAS DE INSATISF 2019'!$J$236:$J$240</c:f>
              <c:strCache>
                <c:ptCount val="5"/>
                <c:pt idx="0">
                  <c:v>Atencion Humanizada y buen trato</c:v>
                </c:pt>
                <c:pt idx="1">
                  <c:v>Asistencia Medica y tecnica</c:v>
                </c:pt>
                <c:pt idx="2">
                  <c:v>Oportunidad</c:v>
                </c:pt>
                <c:pt idx="3">
                  <c:v>Bienestar y confort</c:v>
                </c:pt>
                <c:pt idx="4">
                  <c:v>Informacion Comunicación</c:v>
                </c:pt>
              </c:strCache>
            </c:strRef>
          </c:cat>
          <c:val>
            <c:numRef>
              <c:f>'CAUSAS DE INSATISF 2019'!$K$236:$K$240</c:f>
              <c:numCache>
                <c:formatCode>General</c:formatCode>
                <c:ptCount val="5"/>
                <c:pt idx="0">
                  <c:v>48</c:v>
                </c:pt>
                <c:pt idx="1">
                  <c:v>62</c:v>
                </c:pt>
                <c:pt idx="2">
                  <c:v>64</c:v>
                </c:pt>
                <c:pt idx="3">
                  <c:v>19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D81-49EF-9644-F321D293C4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8248960"/>
        <c:axId val="125203200"/>
        <c:axId val="0"/>
      </c:bar3DChart>
      <c:catAx>
        <c:axId val="78248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5203200"/>
        <c:crosses val="autoZero"/>
        <c:auto val="1"/>
        <c:lblAlgn val="ctr"/>
        <c:lblOffset val="100"/>
        <c:noMultiLvlLbl val="0"/>
      </c:catAx>
      <c:valAx>
        <c:axId val="1252032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824896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B5E587-BEE0-44BA-AAD7-E1401F0049D3}" type="datetimeFigureOut">
              <a:rPr lang="es-CO" smtClean="0"/>
              <a:pPr/>
              <a:t>24/03/2022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4C4C7-ED8A-4D3B-BE46-1255D57B162E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7529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4C4C7-ED8A-4D3B-BE46-1255D57B162E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2115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4C4C7-ED8A-4D3B-BE46-1255D57B162E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2115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4C4C7-ED8A-4D3B-BE46-1255D57B162E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2115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4C4C7-ED8A-4D3B-BE46-1255D57B162E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2115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4C4C7-ED8A-4D3B-BE46-1255D57B162E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2115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4C4C7-ED8A-4D3B-BE46-1255D57B162E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2115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254CE-D5AD-4F3E-8F98-66C6A19F553D}" type="datetime1">
              <a:rPr lang="es-CO" smtClean="0"/>
              <a:pPr/>
              <a:t>24/03/2022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9E79-7C5B-4DE0-B390-495CD827830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13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9C70-97A1-4184-82B4-C495697087AE}" type="datetime1">
              <a:rPr lang="es-CO" smtClean="0"/>
              <a:pPr/>
              <a:t>24/03/2022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9E79-7C5B-4DE0-B390-495CD827830D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780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heme" Target="../theme/them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97F40-3651-4F19-BFBF-7E8CECF5D5B9}" type="datetime1">
              <a:rPr lang="es-CO" smtClean="0"/>
              <a:pPr/>
              <a:t>24/03/2022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C9E79-7C5B-4DE0-B390-495CD827830D}" type="slidenum">
              <a:rPr lang="es-CO" smtClean="0"/>
              <a:pPr/>
              <a:t>‹Nº›</a:t>
            </a:fld>
            <a:endParaRPr lang="es-CO"/>
          </a:p>
        </p:txBody>
      </p:sp>
      <p:pic>
        <p:nvPicPr>
          <p:cNvPr id="14" name="Imagen 13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285750" cy="6858000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4604311" y="-3469102"/>
            <a:ext cx="85361" cy="8994018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063" y="178077"/>
            <a:ext cx="2468574" cy="672213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37" y="6298180"/>
            <a:ext cx="604730" cy="559820"/>
          </a:xfrm>
          <a:prstGeom prst="rect">
            <a:avLst/>
          </a:prstGeom>
        </p:spPr>
      </p:pic>
      <p:pic>
        <p:nvPicPr>
          <p:cNvPr id="1027" name="Picture 3" descr="D:\Downloads\logo gobernacion1.pn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1251" y="180622"/>
            <a:ext cx="2015960" cy="6791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554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INFORME SIAU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PQRSF 2019</a:t>
            </a:r>
            <a:endParaRPr lang="es-CO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55CF-6B91-49E5-999C-449F0D50C672}" type="datetime1">
              <a:rPr lang="es-CO" smtClean="0"/>
              <a:pPr/>
              <a:t>24/03/2022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351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 l="25611" t="31202" r="26187" b="4215"/>
          <a:stretch>
            <a:fillRect/>
          </a:stretch>
        </p:blipFill>
        <p:spPr bwMode="auto">
          <a:xfrm>
            <a:off x="743552" y="1405875"/>
            <a:ext cx="7791521" cy="3485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40525" y="688770"/>
            <a:ext cx="7886700" cy="1353787"/>
          </a:xfrm>
        </p:spPr>
        <p:txBody>
          <a:bodyPr>
            <a:normAutofit fontScale="90000"/>
          </a:bodyPr>
          <a:lstStyle/>
          <a:p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endParaRPr lang="es-CO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7DBA-0F07-4D0E-812A-C49A6237C559}" type="datetime1">
              <a:rPr lang="es-CO" smtClean="0"/>
              <a:pPr/>
              <a:t>24/03/2022</a:t>
            </a:fld>
            <a:endParaRPr lang="es-CO" dirty="0"/>
          </a:p>
        </p:txBody>
      </p:sp>
      <p:sp>
        <p:nvSpPr>
          <p:cNvPr id="6" name="5 Rectángulo"/>
          <p:cNvSpPr/>
          <p:nvPr/>
        </p:nvSpPr>
        <p:spPr>
          <a:xfrm>
            <a:off x="819397" y="522514"/>
            <a:ext cx="73745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CO" cap="all" dirty="0" smtClean="0"/>
          </a:p>
          <a:p>
            <a:endParaRPr lang="es-CO" cap="all" dirty="0" smtClean="0"/>
          </a:p>
          <a:p>
            <a:r>
              <a:rPr lang="es-CO" cap="all" dirty="0" smtClean="0"/>
              <a:t>% DE QUEJAS,RECLAMOS Y SUGERENCIAS RESUELTAS OPORTUNAMENTE</a:t>
            </a:r>
            <a:endParaRPr lang="es-CO" dirty="0"/>
          </a:p>
        </p:txBody>
      </p:sp>
      <p:pic>
        <p:nvPicPr>
          <p:cNvPr id="1026" name="Picture 2" descr="s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617538"/>
            <a:ext cx="152400" cy="152400"/>
          </a:xfrm>
          <a:prstGeom prst="rect">
            <a:avLst/>
          </a:prstGeom>
          <a:noFill/>
        </p:spPr>
      </p:pic>
      <p:sp>
        <p:nvSpPr>
          <p:cNvPr id="12" name="11 CuadroTexto"/>
          <p:cNvSpPr txBox="1"/>
          <p:nvPr/>
        </p:nvSpPr>
        <p:spPr>
          <a:xfrm>
            <a:off x="603849" y="5124091"/>
            <a:ext cx="78586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b="1" dirty="0" smtClean="0">
                <a:latin typeface="Arial" pitchFamily="34" charset="0"/>
                <a:cs typeface="Arial" pitchFamily="34" charset="0"/>
              </a:rPr>
              <a:t>Durante el año 2019  se presentan 283 manifestaciones que  hacen referencia a inconformidad con la atención recibida en los servicios, siendo el mes de Enero,  Julio, Agosto y octubre  los meses con mayor número de reclamaciones presentadas. </a:t>
            </a:r>
          </a:p>
          <a:p>
            <a:r>
              <a:rPr lang="es-CO" sz="800" b="1" dirty="0" smtClean="0">
                <a:latin typeface="Arial" pitchFamily="34" charset="0"/>
                <a:cs typeface="Arial" pitchFamily="34" charset="0"/>
              </a:rPr>
              <a:t>Las principales causas de insatisfacción corresponden a la Asistencia médica y técnica,  y oportunidad en el proceso de atención, seguido de la percepción de los usuarios relacionado con la Atención humanizada y buen trato. </a:t>
            </a:r>
          </a:p>
          <a:p>
            <a:r>
              <a:rPr lang="es-CO" sz="800" b="1" dirty="0" smtClean="0">
                <a:latin typeface="Arial" pitchFamily="34" charset="0"/>
                <a:cs typeface="Arial" pitchFamily="34" charset="0"/>
              </a:rPr>
              <a:t>Durante los años 2018,2019 los servicios con mayor grado de insatisfacción son Consulta externa y Urgencias, siendo los servicios asistenciales de admisión del paciente  donde se evidencian las dificultades de oferta de algunas especialidades..</a:t>
            </a:r>
          </a:p>
          <a:p>
            <a:r>
              <a:rPr lang="es-CO" sz="800" b="1" dirty="0" smtClean="0">
                <a:latin typeface="Arial" pitchFamily="34" charset="0"/>
                <a:cs typeface="Arial" pitchFamily="34" charset="0"/>
              </a:rPr>
              <a:t>Dentro de los mecanismos para interponer PQRSF se destaca el frecuente uso del buzón frente a las otras alternativas, tales como presencial, telefónico, redes sociales.</a:t>
            </a:r>
          </a:p>
          <a:p>
            <a:r>
              <a:rPr lang="es-CO" sz="800" b="1" dirty="0" smtClean="0">
                <a:latin typeface="Arial" pitchFamily="34" charset="0"/>
                <a:cs typeface="Arial" pitchFamily="34" charset="0"/>
              </a:rPr>
              <a:t>La principal dificultad para dar respuesta oportuna a las manifestaciones está ligada con el compromiso de los líderes dado que  No son respondidas , analizadas ni cerradas, para establecer acciones correctivas, pese  a que se envían oportunamente para surtir el debido proceso cuando hay colaboradores involucrados. </a:t>
            </a:r>
            <a:endParaRPr lang="es-CO" sz="800" dirty="0"/>
          </a:p>
        </p:txBody>
      </p:sp>
    </p:spTree>
    <p:extLst>
      <p:ext uri="{BB962C8B-B14F-4D97-AF65-F5344CB8AC3E}">
        <p14:creationId xmlns:p14="http://schemas.microsoft.com/office/powerpoint/2010/main" val="180351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>
              <a:defRPr/>
            </a:pPr>
            <a:r>
              <a:rPr lang="es-CO" b="1" dirty="0" smtClean="0">
                <a:cs typeface="Arial" pitchFamily="34" charset="0"/>
              </a:rPr>
              <a:t>PROCESO: Servicio de Información y Atención al Usuario</a:t>
            </a:r>
            <a:endParaRPr lang="es-CO" dirty="0" smtClean="0">
              <a:cs typeface="Arial" pitchFamily="34" charset="0"/>
            </a:endParaRPr>
          </a:p>
          <a:p>
            <a:pPr lvl="0" algn="just">
              <a:defRPr/>
            </a:pPr>
            <a:r>
              <a:rPr lang="es-CO" b="1" dirty="0" smtClean="0">
                <a:cs typeface="Arial" pitchFamily="34" charset="0"/>
              </a:rPr>
              <a:t>OBJETIVO</a:t>
            </a:r>
            <a:r>
              <a:rPr lang="es-CO" dirty="0" smtClean="0">
                <a:cs typeface="Arial" pitchFamily="34" charset="0"/>
              </a:rPr>
              <a:t>: </a:t>
            </a:r>
            <a:r>
              <a:rPr lang="es-CO" dirty="0" smtClean="0"/>
              <a:t>Informar, orientar, evaluar y tramitar solicitudes del usuario de acuerdo a sus necesidades, garantizando oportunidad, seguridad y respeto en la atención con el fin de lograr su satisfacción y la de su familia, generando mecanismos que promuevan y permitan la participación social.</a:t>
            </a:r>
            <a:endParaRPr lang="es-CO" dirty="0" smtClean="0">
              <a:cs typeface="Arial" pitchFamily="34" charset="0"/>
            </a:endParaRPr>
          </a:p>
          <a:p>
            <a:pPr lvl="0" algn="just">
              <a:defRPr/>
            </a:pPr>
            <a:r>
              <a:rPr lang="es-CO" b="1" dirty="0" smtClean="0">
                <a:cs typeface="Arial" pitchFamily="34" charset="0"/>
              </a:rPr>
              <a:t>ALCANCE:</a:t>
            </a:r>
            <a:r>
              <a:rPr lang="es-CO" dirty="0" smtClean="0">
                <a:cs typeface="Arial" pitchFamily="34" charset="0"/>
              </a:rPr>
              <a:t> </a:t>
            </a:r>
            <a:r>
              <a:rPr lang="es-CO" dirty="0" smtClean="0"/>
              <a:t>Desde la identificación de expectativas y necesidades de pacientes y su familia- hasta - Toma de acciones necesarias para la mejora. </a:t>
            </a:r>
            <a:endParaRPr lang="es-CO" dirty="0" smtClean="0">
              <a:cs typeface="Arial" pitchFamily="34" charset="0"/>
            </a:endParaRPr>
          </a:p>
          <a:p>
            <a:endParaRPr lang="es-CO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D9C70-97A1-4184-82B4-C495697087AE}" type="datetime1">
              <a:rPr lang="es-CO" smtClean="0"/>
              <a:pPr/>
              <a:t>24/03/2022</a:t>
            </a:fld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03782" y="1475118"/>
            <a:ext cx="7718961" cy="3324866"/>
          </a:xfrm>
        </p:spPr>
        <p:txBody>
          <a:bodyPr>
            <a:normAutofit/>
          </a:bodyPr>
          <a:lstStyle/>
          <a:p>
            <a:pPr marL="228600" lvl="0" indent="-228600" algn="just">
              <a:spcBef>
                <a:spcPts val="1000"/>
              </a:spcBef>
              <a:defRPr/>
            </a:pPr>
            <a:r>
              <a:rPr lang="es-CO" b="1" dirty="0" smtClean="0">
                <a:cs typeface="Arial" pitchFamily="34" charset="0"/>
              </a:rPr>
              <a:t/>
            </a:r>
            <a:br>
              <a:rPr lang="es-CO" b="1" dirty="0" smtClean="0">
                <a:cs typeface="Arial" pitchFamily="34" charset="0"/>
              </a:rPr>
            </a:br>
            <a:r>
              <a:rPr lang="es-CO" sz="2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CO" sz="2200" dirty="0" smtClean="0">
                <a:cs typeface="Arial" pitchFamily="34" charset="0"/>
              </a:rPr>
              <a:t/>
            </a:r>
            <a:br>
              <a:rPr lang="es-CO" sz="2200" dirty="0" smtClean="0">
                <a:cs typeface="Arial" pitchFamily="34" charset="0"/>
              </a:rPr>
            </a:br>
            <a:endParaRPr lang="es-CO" sz="220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55CF-6B91-49E5-999C-449F0D50C672}" type="datetime1">
              <a:rPr lang="es-CO" smtClean="0"/>
              <a:pPr/>
              <a:t>24/03/2022</a:t>
            </a:fld>
            <a:endParaRPr lang="es-CO"/>
          </a:p>
        </p:txBody>
      </p:sp>
      <p:sp>
        <p:nvSpPr>
          <p:cNvPr id="6" name="5 CuadroTexto"/>
          <p:cNvSpPr txBox="1"/>
          <p:nvPr/>
        </p:nvSpPr>
        <p:spPr>
          <a:xfrm>
            <a:off x="1526875" y="1759789"/>
            <a:ext cx="6978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           CONSOLIDADO DE MANIFESTACIONES 2019</a:t>
            </a:r>
            <a:endParaRPr lang="es-CO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2032959" y="2442981"/>
          <a:ext cx="5181599" cy="3438525"/>
        </p:xfrm>
        <a:graphic>
          <a:graphicData uri="http://schemas.openxmlformats.org/drawingml/2006/table">
            <a:tbl>
              <a:tblPr/>
              <a:tblGrid>
                <a:gridCol w="9733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34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34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51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28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4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0002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CONSOLIDADO POR MES 2019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MESES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RECLAMO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QUEJA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SUGERENCIA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FELICITACION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ENERO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FEBRERO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MARZO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ABRIL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MAYO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JUNIO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JULIO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ctr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AGOSTO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SEPTIEMBRE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OCTUBRE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NOVIEMBRE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DICIEMBRE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1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03782" y="1475118"/>
            <a:ext cx="7718961" cy="3324866"/>
          </a:xfrm>
        </p:spPr>
        <p:txBody>
          <a:bodyPr>
            <a:normAutofit/>
          </a:bodyPr>
          <a:lstStyle/>
          <a:p>
            <a:pPr marL="228600" lvl="0" indent="-228600" algn="just">
              <a:spcBef>
                <a:spcPts val="1000"/>
              </a:spcBef>
              <a:defRPr/>
            </a:pPr>
            <a:r>
              <a:rPr lang="es-CO" b="1" dirty="0" smtClean="0">
                <a:cs typeface="Arial" pitchFamily="34" charset="0"/>
              </a:rPr>
              <a:t/>
            </a:r>
            <a:br>
              <a:rPr lang="es-CO" b="1" dirty="0" smtClean="0">
                <a:cs typeface="Arial" pitchFamily="34" charset="0"/>
              </a:rPr>
            </a:br>
            <a:r>
              <a:rPr lang="es-CO" sz="2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CO" sz="2200" dirty="0" smtClean="0">
                <a:cs typeface="Arial" pitchFamily="34" charset="0"/>
              </a:rPr>
              <a:t/>
            </a:r>
            <a:br>
              <a:rPr lang="es-CO" sz="2200" dirty="0" smtClean="0">
                <a:cs typeface="Arial" pitchFamily="34" charset="0"/>
              </a:rPr>
            </a:br>
            <a:endParaRPr lang="es-CO" sz="220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55CF-6B91-49E5-999C-449F0D50C672}" type="datetime1">
              <a:rPr lang="es-CO" smtClean="0"/>
              <a:pPr/>
              <a:t>24/03/2022</a:t>
            </a:fld>
            <a:endParaRPr lang="es-CO"/>
          </a:p>
        </p:txBody>
      </p:sp>
      <p:sp>
        <p:nvSpPr>
          <p:cNvPr id="6" name="5 CuadroTexto"/>
          <p:cNvSpPr txBox="1"/>
          <p:nvPr/>
        </p:nvSpPr>
        <p:spPr>
          <a:xfrm>
            <a:off x="1526875" y="1759789"/>
            <a:ext cx="69787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           CONSOLIDADO DE MANIFESTACIONES 2019</a:t>
            </a:r>
            <a:endParaRPr lang="es-CO" dirty="0"/>
          </a:p>
        </p:txBody>
      </p:sp>
      <p:graphicFrame>
        <p:nvGraphicFramePr>
          <p:cNvPr id="9" name="4 Gráfico"/>
          <p:cNvGraphicFramePr/>
          <p:nvPr/>
        </p:nvGraphicFramePr>
        <p:xfrm>
          <a:off x="2142877" y="281277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51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03782" y="1475118"/>
            <a:ext cx="7718961" cy="3324866"/>
          </a:xfrm>
        </p:spPr>
        <p:txBody>
          <a:bodyPr>
            <a:normAutofit/>
          </a:bodyPr>
          <a:lstStyle/>
          <a:p>
            <a:pPr marL="228600" lvl="0" indent="-228600" algn="just">
              <a:spcBef>
                <a:spcPts val="1000"/>
              </a:spcBef>
              <a:defRPr/>
            </a:pPr>
            <a:r>
              <a:rPr lang="es-CO" b="1" dirty="0" smtClean="0">
                <a:cs typeface="Arial" pitchFamily="34" charset="0"/>
              </a:rPr>
              <a:t/>
            </a:r>
            <a:br>
              <a:rPr lang="es-CO" b="1" dirty="0" smtClean="0">
                <a:cs typeface="Arial" pitchFamily="34" charset="0"/>
              </a:rPr>
            </a:br>
            <a:r>
              <a:rPr lang="es-CO" sz="22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s-CO" sz="2200" dirty="0" smtClean="0">
                <a:cs typeface="Arial" pitchFamily="34" charset="0"/>
              </a:rPr>
              <a:t/>
            </a:r>
            <a:br>
              <a:rPr lang="es-CO" sz="2200" dirty="0" smtClean="0">
                <a:cs typeface="Arial" pitchFamily="34" charset="0"/>
              </a:rPr>
            </a:br>
            <a:endParaRPr lang="es-CO" sz="220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55CF-6B91-49E5-999C-449F0D50C672}" type="datetime1">
              <a:rPr lang="es-CO" smtClean="0"/>
              <a:pPr/>
              <a:t>24/03/2022</a:t>
            </a:fld>
            <a:endParaRPr lang="es-CO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130062" y="1388859"/>
          <a:ext cx="7211683" cy="3959519"/>
        </p:xfrm>
        <a:graphic>
          <a:graphicData uri="http://schemas.openxmlformats.org/drawingml/2006/table">
            <a:tbl>
              <a:tblPr/>
              <a:tblGrid>
                <a:gridCol w="119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7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58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66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08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770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770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1770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0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0401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TOTAL DEL AÑO 2019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2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SERVICIO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RECLAMO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QUEJA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SUGERENCIA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FELICITACION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Presencial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Buzon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web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Redes sociales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SERVICIO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7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763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CONSULTA EXTERNA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763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FACTURACION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763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URGENCIAS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5527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 DE SALUD LA MONTAÑITA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2763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INTERNACION 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2763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INTERNACION 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763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PEDIATRIA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527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 DE SALUD MORELIA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2763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CIRUGIA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2763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SIAU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2763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iNTERNACION 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5566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SERVICIO DE ALIMENTOS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2763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LABORATORIO CLINICO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2763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SALA DE PARTOS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2763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REHABILITACION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52763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UNIDAD MENTAL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2763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IMAGENOLOGIA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2763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UCIN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2763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VIGILANCIA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2763"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1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843148"/>
            <a:ext cx="7772400" cy="819397"/>
          </a:xfrm>
        </p:spPr>
        <p:txBody>
          <a:bodyPr>
            <a:normAutofit/>
          </a:bodyPr>
          <a:lstStyle/>
          <a:p>
            <a:r>
              <a:rPr lang="es-CO" sz="3200" dirty="0" smtClean="0"/>
              <a:t>PRINCIPALES CAUSAS DE INSATISFACCION</a:t>
            </a:r>
            <a:endParaRPr lang="es-CO" sz="320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55CF-6B91-49E5-999C-449F0D50C672}" type="datetime1">
              <a:rPr lang="es-CO" smtClean="0"/>
              <a:pPr/>
              <a:t>24/03/2022</a:t>
            </a:fld>
            <a:endParaRPr lang="es-CO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843148" y="1940633"/>
          <a:ext cx="7540832" cy="3284509"/>
        </p:xfrm>
        <a:graphic>
          <a:graphicData uri="http://schemas.openxmlformats.org/drawingml/2006/table">
            <a:tbl>
              <a:tblPr/>
              <a:tblGrid>
                <a:gridCol w="18624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7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1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645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2018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2019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683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DERECHOS VULNERADOS 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DERECHOS VULNERADOS 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DERECHOS VULNERADOS 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DERECHOS VULNERADOS 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451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Información, comunicación.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Oportunidad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Oportunidad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Oportunidad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984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Atención humanizada y buen trato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Atención humanizada y buen trato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Atencion Humanizada y buen trato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Recibir la mejor Asistencia medica, tecnica disponible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984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Oportunidad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Accesibilidad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Asistencia médica y/o técnica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Atención humanizada y buen trato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984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Accesibilidad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Condiciones de Bienestar y confort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Condiciones de Bienestar y Confort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Información, comunicación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984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Recibir la mejor Asistencia medica disponible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Recibir la mejor Asistencia medica disponible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Informacion Comunicación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Seguridad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7984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Condiciones de Bienestar y confort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Informacion, Comunicación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Seguridad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Condiciones de Bienestar y confort</a:t>
                      </a:r>
                    </a:p>
                  </a:txBody>
                  <a:tcPr marL="8498" marR="8498" marT="84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51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843148"/>
            <a:ext cx="7772400" cy="819397"/>
          </a:xfrm>
        </p:spPr>
        <p:txBody>
          <a:bodyPr>
            <a:normAutofit fontScale="90000"/>
          </a:bodyPr>
          <a:lstStyle/>
          <a:p>
            <a:r>
              <a:rPr lang="es-CO" sz="3200" dirty="0" smtClean="0"/>
              <a:t>PRINCIPALES CAUSAS DE INSATISFACCION 2019</a:t>
            </a:r>
            <a:endParaRPr lang="es-CO" sz="320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F55CF-6B91-49E5-999C-449F0D50C672}" type="datetime1">
              <a:rPr lang="es-CO" smtClean="0"/>
              <a:pPr/>
              <a:t>24/03/2022</a:t>
            </a:fld>
            <a:endParaRPr lang="es-CO"/>
          </a:p>
        </p:txBody>
      </p:sp>
      <p:graphicFrame>
        <p:nvGraphicFramePr>
          <p:cNvPr id="5" name="2 Gráfico"/>
          <p:cNvGraphicFramePr/>
          <p:nvPr/>
        </p:nvGraphicFramePr>
        <p:xfrm>
          <a:off x="2286000" y="2057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351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466458"/>
          </a:xfrm>
        </p:spPr>
        <p:txBody>
          <a:bodyPr>
            <a:normAutofit fontScale="90000"/>
          </a:bodyPr>
          <a:lstStyle/>
          <a:p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>PQRS POR AÑOS</a:t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>        </a:t>
            </a:r>
            <a:endParaRPr lang="es-CO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7DBA-0F07-4D0E-812A-C49A6237C559}" type="datetime1">
              <a:rPr lang="es-CO" smtClean="0"/>
              <a:pPr/>
              <a:t>24/03/2022</a:t>
            </a:fld>
            <a:endParaRPr lang="es-CO" dirty="0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524000" y="2339440"/>
          <a:ext cx="6396843" cy="2434440"/>
        </p:xfrm>
        <a:graphic>
          <a:graphicData uri="http://schemas.openxmlformats.org/drawingml/2006/table">
            <a:tbl>
              <a:tblPr/>
              <a:tblGrid>
                <a:gridCol w="1352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1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0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79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6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05740">
                <a:tc>
                  <a:txBody>
                    <a:bodyPr/>
                    <a:lstStyle/>
                    <a:p>
                      <a:pPr algn="ctr" fontAlgn="t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año</a:t>
                      </a:r>
                    </a:p>
                  </a:txBody>
                  <a:tcPr marL="6814" marR="6814" marT="68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Felicitaciones </a:t>
                      </a:r>
                    </a:p>
                  </a:txBody>
                  <a:tcPr marL="6814" marR="6814" marT="68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Quejas </a:t>
                      </a:r>
                    </a:p>
                  </a:txBody>
                  <a:tcPr marL="6814" marR="6814" marT="68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Reclamos</a:t>
                      </a:r>
                    </a:p>
                  </a:txBody>
                  <a:tcPr marL="6814" marR="6814" marT="68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# de atenciones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740">
                <a:tc>
                  <a:txBody>
                    <a:bodyPr/>
                    <a:lstStyle/>
                    <a:p>
                      <a:pPr algn="ctr" fontAlgn="t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6814" marR="6814" marT="68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266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296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740">
                <a:tc>
                  <a:txBody>
                    <a:bodyPr/>
                    <a:lstStyle/>
                    <a:p>
                      <a:pPr algn="ctr" fontAlgn="t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6814" marR="6814" marT="68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25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170</a:t>
                      </a:r>
                    </a:p>
                  </a:txBody>
                  <a:tcPr marL="6814" marR="6814" marT="681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207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740">
                <a:tc>
                  <a:txBody>
                    <a:bodyPr/>
                    <a:lstStyle/>
                    <a:p>
                      <a:pPr algn="ctr" fontAlgn="t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6814" marR="6814" marT="68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153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179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740">
                <a:tc>
                  <a:txBody>
                    <a:bodyPr/>
                    <a:lstStyle/>
                    <a:p>
                      <a:pPr algn="ctr" fontAlgn="t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2018</a:t>
                      </a:r>
                    </a:p>
                  </a:txBody>
                  <a:tcPr marL="6814" marR="6814" marT="68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146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164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740">
                <a:tc>
                  <a:txBody>
                    <a:bodyPr/>
                    <a:lstStyle/>
                    <a:p>
                      <a:pPr algn="ctr" fontAlgn="t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2019</a:t>
                      </a:r>
                    </a:p>
                  </a:txBody>
                  <a:tcPr marL="6814" marR="6814" marT="681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148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81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9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283</a:t>
                      </a:r>
                    </a:p>
                  </a:txBody>
                  <a:tcPr marL="6814" marR="6814" marT="68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351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r>
              <a:rPr lang="es-CO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CO" sz="3600" dirty="0" smtClean="0">
                <a:latin typeface="Arial" pitchFamily="34" charset="0"/>
                <a:cs typeface="Arial" pitchFamily="34" charset="0"/>
              </a:rPr>
            </a:br>
            <a:endParaRPr lang="es-CO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Durante el 2018 se realiza revisión con el Comité de calidad teniendo en cuenta  la definición de Queja y Reclamo , teniendo en cuenta que las quejas venían siendo clasificadas como aquellas manifestaciones provenientes de los entes de control. </a:t>
            </a:r>
          </a:p>
          <a:p>
            <a:pPr>
              <a:buNone/>
            </a:pPr>
            <a:r>
              <a:rPr lang="es-CO" dirty="0" smtClean="0"/>
              <a:t>A partir de esta reunión se estableció la queja hace referencia a manifestación mediante la cual se pone en conocimiento  conductas irregulares de los funcionarios. Por esta razón el incremento  de las quejas en el año 2019</a:t>
            </a:r>
            <a:endParaRPr lang="es-CO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77DBA-0F07-4D0E-812A-C49A6237C559}" type="datetime1">
              <a:rPr lang="es-CO" smtClean="0"/>
              <a:pPr/>
              <a:t>24/03/2022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0351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336</TotalTime>
  <Words>796</Words>
  <Application>Microsoft Office PowerPoint</Application>
  <PresentationFormat>Presentación en pantalla (4:3)</PresentationFormat>
  <Paragraphs>399</Paragraphs>
  <Slides>10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INFORME SIAU</vt:lpstr>
      <vt:lpstr>Presentación de PowerPoint</vt:lpstr>
      <vt:lpstr> .  </vt:lpstr>
      <vt:lpstr> .  </vt:lpstr>
      <vt:lpstr> .  </vt:lpstr>
      <vt:lpstr>PRINCIPALES CAUSAS DE INSATISFACCION</vt:lpstr>
      <vt:lpstr>PRINCIPALES CAUSAS DE INSATISFACCION 2019</vt:lpstr>
      <vt:lpstr>          PQRS POR AÑOS         </vt:lpstr>
      <vt:lpstr>          </vt:lpstr>
      <vt:lpstr>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FRANCY</dc:creator>
  <cp:lastModifiedBy>Claudia Nancy Marcela Chacon Urquijo</cp:lastModifiedBy>
  <cp:revision>74</cp:revision>
  <dcterms:created xsi:type="dcterms:W3CDTF">2016-05-17T19:30:05Z</dcterms:created>
  <dcterms:modified xsi:type="dcterms:W3CDTF">2022-03-24T19:25:55Z</dcterms:modified>
</cp:coreProperties>
</file>