
<file path=[Content_Types].xml><?xml version="1.0" encoding="utf-8"?>
<Types xmlns="http://schemas.openxmlformats.org/package/2006/content-types"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wdp" ContentType="image/vnd.ms-photo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Sección predeterminada" id="{A0E54A6B-1618-4B0D-8E33-4D8EC36354E9}">
          <p14:sldIdLst>
            <p14:sldId id="257"/>
            <p14:sldId id="258"/>
            <p14:sldId id="259"/>
            <p14:sldId id="261"/>
            <p14:sldId id="262"/>
            <p14:sldId id="374"/>
            <p14:sldId id="375"/>
            <p14:sldId id="376"/>
            <p14:sldId id="390"/>
            <p14:sldId id="391"/>
            <p14:sldId id="392"/>
            <p14:sldId id="393"/>
            <p14:sldId id="394"/>
            <p14:sldId id="395"/>
            <p14:sldId id="285"/>
            <p14:sldId id="289"/>
            <p14:sldId id="290"/>
            <p14:sldId id="292"/>
            <p14:sldId id="291"/>
            <p14:sldId id="295"/>
            <p14:sldId id="371"/>
            <p14:sldId id="370"/>
            <p14:sldId id="296"/>
            <p14:sldId id="412"/>
            <p14:sldId id="297"/>
            <p14:sldId id="298"/>
            <p14:sldId id="399"/>
            <p14:sldId id="299"/>
            <p14:sldId id="400"/>
            <p14:sldId id="302"/>
            <p14:sldId id="401"/>
            <p14:sldId id="411"/>
            <p14:sldId id="419"/>
            <p14:sldId id="420"/>
            <p14:sldId id="306"/>
            <p14:sldId id="421"/>
            <p14:sldId id="423"/>
            <p14:sldId id="303"/>
            <p14:sldId id="308"/>
            <p14:sldId id="309"/>
            <p14:sldId id="424"/>
            <p14:sldId id="311"/>
            <p14:sldId id="407"/>
            <p14:sldId id="406"/>
            <p14:sldId id="410"/>
            <p14:sldId id="433"/>
            <p14:sldId id="434"/>
            <p14:sldId id="449"/>
            <p14:sldId id="445"/>
            <p14:sldId id="435"/>
            <p14:sldId id="436"/>
            <p14:sldId id="437"/>
            <p14:sldId id="451"/>
            <p14:sldId id="452"/>
            <p14:sldId id="438"/>
            <p14:sldId id="439"/>
            <p14:sldId id="450"/>
            <p14:sldId id="440"/>
            <p14:sldId id="441"/>
            <p14:sldId id="442"/>
            <p14:sldId id="443"/>
            <p14:sldId id="446"/>
            <p14:sldId id="454"/>
            <p14:sldId id="453"/>
            <p14:sldId id="447"/>
            <p14:sldId id="455"/>
            <p14:sldId id="456"/>
            <p14:sldId id="459"/>
            <p14:sldId id="457"/>
            <p14:sldId id="444"/>
            <p14:sldId id="322"/>
            <p14:sldId id="397"/>
            <p14:sldId id="398"/>
            <p14:sldId id="372"/>
            <p14:sldId id="402"/>
            <p14:sldId id="403"/>
            <p14:sldId id="404"/>
            <p14:sldId id="331"/>
            <p14:sldId id="425"/>
            <p14:sldId id="426"/>
            <p14:sldId id="355"/>
            <p14:sldId id="356"/>
            <p14:sldId id="358"/>
            <p14:sldId id="359"/>
            <p14:sldId id="369"/>
          </p14:sldIdLst>
        </p14:section>
        <p14:section name="Sección sin título" id="{C6FE2CEE-CB79-472C-A9DB-96095A31C579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981" autoAdjust="0"/>
    <p:restoredTop sz="94636" autoAdjust="0"/>
  </p:normalViewPr>
  <p:slideViewPr>
    <p:cSldViewPr snapToGrid="0">
      <p:cViewPr varScale="1">
        <p:scale>
          <a:sx n="69" d="100"/>
          <a:sy n="69" d="100"/>
        </p:scale>
        <p:origin x="-136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B5E587-BEE0-44BA-AAD7-E1401F0049D3}" type="datetimeFigureOut">
              <a:rPr lang="es-CO" smtClean="0"/>
              <a:pPr/>
              <a:t>13/10/2020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E4C4C7-ED8A-4D3B-BE46-1255D57B162E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="" xmlns:p14="http://schemas.microsoft.com/office/powerpoint/2010/main" val="647529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4C4C7-ED8A-4D3B-BE46-1255D57B162E}" type="slidenum">
              <a:rPr lang="es-CO" smtClean="0"/>
              <a:pPr/>
              <a:t>1</a:t>
            </a:fld>
            <a:endParaRPr lang="es-CO" dirty="0"/>
          </a:p>
        </p:txBody>
      </p:sp>
    </p:spTree>
    <p:extLst>
      <p:ext uri="{BB962C8B-B14F-4D97-AF65-F5344CB8AC3E}">
        <p14:creationId xmlns="" xmlns:p14="http://schemas.microsoft.com/office/powerpoint/2010/main" val="2822115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254CE-D5AD-4F3E-8F98-66C6A19F553D}" type="datetime1">
              <a:rPr lang="es-CO" smtClean="0"/>
              <a:pPr/>
              <a:t>13/10/2020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9E79-7C5B-4DE0-B390-495CD827830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="" xmlns:p14="http://schemas.microsoft.com/office/powerpoint/2010/main" val="109413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D9C70-97A1-4184-82B4-C495697087AE}" type="datetime1">
              <a:rPr lang="es-CO" smtClean="0"/>
              <a:pPr/>
              <a:t>13/10/2020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9E79-7C5B-4DE0-B390-495CD827830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="" xmlns:p14="http://schemas.microsoft.com/office/powerpoint/2010/main" val="3337803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heme" Target="../theme/them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97F40-3651-4F19-BFBF-7E8CECF5D5B9}" type="datetime1">
              <a:rPr lang="es-CO" smtClean="0"/>
              <a:pPr/>
              <a:t>13/10/2020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C9E79-7C5B-4DE0-B390-495CD827830D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85750" cy="6858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4604311" y="-3469102"/>
            <a:ext cx="85361" cy="8994018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63" y="178077"/>
            <a:ext cx="2468574" cy="67221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" y="6298180"/>
            <a:ext cx="604730" cy="559820"/>
          </a:xfrm>
          <a:prstGeom prst="rect">
            <a:avLst/>
          </a:prstGeom>
        </p:spPr>
      </p:pic>
      <p:pic>
        <p:nvPicPr>
          <p:cNvPr id="1027" name="Picture 3" descr="D:\Downloads\logo gobernacion1.png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6851251" y="180622"/>
            <a:ext cx="2015960" cy="6791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9554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contacto@agn.gov.co" TargetMode="External"/><Relationship Id="rId3" Type="http://schemas.openxmlformats.org/officeDocument/2006/relationships/hyperlink" Target="http://www.contraloriadelcaqueta.gov.co/" TargetMode="External"/><Relationship Id="rId7" Type="http://schemas.openxmlformats.org/officeDocument/2006/relationships/hyperlink" Target="http://www.sispro.gov.co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siho.gov.co/" TargetMode="External"/><Relationship Id="rId5" Type="http://schemas.openxmlformats.org/officeDocument/2006/relationships/hyperlink" Target="http://www.supersalud.gov.co/" TargetMode="External"/><Relationship Id="rId4" Type="http://schemas.openxmlformats.org/officeDocument/2006/relationships/hyperlink" Target="http://www.chip.gov.co/" TargetMode="External"/><Relationship Id="rId9" Type="http://schemas.openxmlformats.org/officeDocument/2006/relationships/hyperlink" Target="http://www.dian.gov.c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61416046"/>
              </p:ext>
            </p:extLst>
          </p:nvPr>
        </p:nvGraphicFramePr>
        <p:xfrm>
          <a:off x="516396" y="1770864"/>
          <a:ext cx="8342955" cy="4519773"/>
        </p:xfrm>
        <a:graphic>
          <a:graphicData uri="http://schemas.openxmlformats.org/drawingml/2006/table">
            <a:tbl>
              <a:tblPr/>
              <a:tblGrid>
                <a:gridCol w="20730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702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663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94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7380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3101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ENTIDAD </a:t>
                      </a: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MECANISMOS DE CONTROL </a:t>
                      </a: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HERRAMIENTA ELECTRONICA</a:t>
                      </a: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PERIOCIDAD INFORMES </a:t>
                      </a: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INFORMACIÓN  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6538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CONTRALORIA DEPARTAMENTAL</a:t>
                      </a: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EVALUACIÓN </a:t>
                      </a: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AUDITORIA</a:t>
                      </a: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sng" strike="noStrike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3"/>
                        </a:rPr>
                        <a:t>www.SIA.gov.co</a:t>
                      </a:r>
                      <a:r>
                        <a:rPr lang="es-CO" sz="900" b="0" i="0" u="sng" strike="noStrike" baseline="0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3"/>
                        </a:rPr>
                        <a:t> </a:t>
                      </a:r>
                      <a:r>
                        <a:rPr lang="es-CO" sz="900" b="0" i="0" u="sng" strike="noStrike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3"/>
                        </a:rPr>
                        <a:t> </a:t>
                      </a:r>
                      <a:endParaRPr lang="es-CO" sz="900" b="0" i="0" u="sng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 </a:t>
                      </a:r>
                      <a:r>
                        <a:rPr lang="pt-B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MENSUAL      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2.TRIMESTRAL 3.SEMESTRAL         4.ANUAL</a:t>
                      </a:r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 CONTRACTUAL           2.PRESUPUESTAL, CONTABLE Y ADMINISTRATIVA 3. </a:t>
                      </a:r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JURIDICA </a:t>
                      </a:r>
                      <a:r>
                        <a:rPr lang="es-CO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FENECIMIENTO</a:t>
                      </a:r>
                      <a:r>
                        <a:rPr lang="es-CO" sz="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 DE LA CUENTA ANUAL –AUDITORIA 2018 CALIFICACION 96.7 EFICIENTE </a:t>
                      </a:r>
                      <a:endParaRPr lang="es-CO" sz="900" b="0" i="0" u="none" strike="noStrike" dirty="0"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2492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CONTADURIA GENERAL DE LA </a:t>
                      </a:r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NACIÓN 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EVALUACIÓN AUDITORIA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4"/>
                        </a:rPr>
                        <a:t>www.chip.gov.co</a:t>
                      </a:r>
                      <a:endParaRPr lang="es-CO" sz="900" b="0" i="0" u="sng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1.TRIMESTRAL 2.SEMESTRAL         3.ANUAL</a:t>
                      </a:r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 GESTION FINANCIERA                </a:t>
                      </a:r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2</a:t>
                      </a: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 TALENTO HUMANO </a:t>
                      </a:r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101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CONTRALORIA GENERAL DE LA NACION </a:t>
                      </a: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EVALUACIÓN AUDITORIA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4"/>
                        </a:rPr>
                        <a:t>www.chip.gov.co</a:t>
                      </a:r>
                      <a:endParaRPr lang="es-CO" sz="900" b="0" i="0" u="sng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1.TRIMESTRAL </a:t>
                      </a:r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1.PRESUPUESTAL Y CONTABLE </a:t>
                      </a:r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101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SUPERSALUD</a:t>
                      </a: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EVALUACIÓN AUDITORIA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5"/>
                        </a:rPr>
                        <a:t>www.supersalud.gov.co</a:t>
                      </a:r>
                      <a:endParaRPr lang="es-CO" sz="900" b="0" i="0" u="sng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 SEMESTRAL</a:t>
                      </a:r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1.PRESUPUESTAL Y CONTABLE  </a:t>
                      </a:r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2</a:t>
                      </a: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 MANTENIMIENTO HOSPITALARIO</a:t>
                      </a:r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7738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SECRETARIA DEPARTAMENTAL DE SALUD</a:t>
                      </a: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EVALUACIÓN AUDITORIA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Información </a:t>
                      </a: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medio </a:t>
                      </a:r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Físico 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 SEMESTRAL </a:t>
                      </a:r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1.MANTENIMIENTO HOSPITALARIO 2. SISTEMA</a:t>
                      </a:r>
                      <a:r>
                        <a:rPr lang="es-CO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UNICO DE HABILITACION.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15448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MINISTERIO DE </a:t>
                      </a:r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SALUD Y PROTECCIÓN SOCIAL 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EVALUACIÓN AUDITORIA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hlinkClick r:id="rId6"/>
                        </a:rPr>
                        <a:t>www.siho.gov.co</a:t>
                      </a:r>
                      <a:r>
                        <a:rPr lang="es-CO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           </a:t>
                      </a:r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hlinkClick r:id="rId7"/>
                        </a:rPr>
                        <a:t>www.sispro.gov.co</a:t>
                      </a:r>
                      <a:r>
                        <a:rPr lang="es-CO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 MENSUAL           2.TRIMESTRAL 3.SEMESTRAL         4.ANUAL</a:t>
                      </a:r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 CONTRACTUAL           2.PRESUPUESTAL, CONTABLE. 3.CARTERA  4. FACTURACION 5.INDICADORES  6.INFRAESTRUCTURA 7. JURIDICA  8. TALENTO HUMANO 9 PRODUCTIVIDAD</a:t>
                      </a:r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101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ARCHIVO GENERAL DE LA </a:t>
                      </a:r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NACIÓN 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EVALUACIÓN AUDITORIA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sng" strike="noStrike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8"/>
                        </a:rPr>
                        <a:t>contacto@agn.gov.co </a:t>
                      </a:r>
                      <a:endParaRPr lang="es-CO" sz="9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 TRIMESTRAL </a:t>
                      </a:r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 GESTIÓN </a:t>
                      </a: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DOCUMENTAL</a:t>
                      </a:r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92492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DIRECCIÓN DE IMPUESTOS Y ADUANAS</a:t>
                      </a:r>
                      <a:r>
                        <a:rPr lang="es-CO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EVALUACIÓN AUDITORIA</a:t>
                      </a:r>
                    </a:p>
                    <a:p>
                      <a:pPr algn="ctr" fontAlgn="b"/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sng" strike="noStrike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9"/>
                        </a:rPr>
                        <a:t>www.dian.gov.co</a:t>
                      </a:r>
                      <a:r>
                        <a:rPr lang="es-CO" sz="900" b="0" i="0" u="sng" strike="noStrike" baseline="0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 </a:t>
                      </a:r>
                      <a:endParaRPr lang="es-CO" sz="900" b="0" i="0" u="sng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O" sz="900" dirty="0" smtClean="0"/>
                        <a:t>1.</a:t>
                      </a:r>
                      <a:r>
                        <a:rPr lang="es-CO" sz="900" baseline="0" dirty="0" smtClean="0"/>
                        <a:t> Mensual 2. Anual </a:t>
                      </a:r>
                      <a:endParaRPr lang="es-CO" sz="900" dirty="0"/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 TRIBUTARIA- RETENCIÓN</a:t>
                      </a:r>
                      <a:r>
                        <a:rPr lang="es-CO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FUENTE  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101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GOBERNACIÓN  DE CAQUETA/ ALCALDIA</a:t>
                      </a:r>
                      <a:r>
                        <a:rPr lang="es-CO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DE FLORENCIA 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EVALUACIÓN AUDITORIA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O" sz="900" dirty="0" smtClean="0"/>
                        <a:t>Medio</a:t>
                      </a:r>
                      <a:r>
                        <a:rPr lang="es-CO" sz="900" baseline="0" dirty="0" smtClean="0"/>
                        <a:t> físico</a:t>
                      </a:r>
                      <a:endParaRPr lang="es-CO" sz="900" dirty="0"/>
                    </a:p>
                  </a:txBody>
                  <a:tcPr marL="7605" marR="7605" marT="7605" marB="0" anchor="ctr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O" sz="900" dirty="0" smtClean="0"/>
                        <a:t>1.</a:t>
                      </a:r>
                      <a:r>
                        <a:rPr lang="es-CO" sz="900" baseline="0" dirty="0" smtClean="0"/>
                        <a:t> Mensual  </a:t>
                      </a:r>
                      <a:endParaRPr lang="es-CO" sz="900" dirty="0"/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 TRIBUTARIA</a:t>
                      </a:r>
                      <a:r>
                        <a:rPr lang="es-CO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– ESTAMPILLAS –ICA 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05" marR="7605" marT="7605" marB="0" anchor="b">
                    <a:lnL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9" name="Rectangle 1" descr="DIRECCIONAMINET"/>
          <p:cNvSpPr>
            <a:spLocks noChangeArrowheads="1"/>
          </p:cNvSpPr>
          <p:nvPr/>
        </p:nvSpPr>
        <p:spPr bwMode="auto">
          <a:xfrm>
            <a:off x="550939" y="1035225"/>
            <a:ext cx="8232843" cy="646331"/>
          </a:xfrm>
          <a:prstGeom prst="rect">
            <a:avLst/>
          </a:prstGeom>
          <a:solidFill>
            <a:srgbClr val="99CC00">
              <a:alpha val="95000"/>
            </a:srgbClr>
          </a:solidFill>
          <a:ln w="6350" cap="flat" cmpd="sng" algn="ctr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innerShdw blurRad="508000" dist="63500" dir="4140000">
              <a:prstClr val="black">
                <a:alpha val="50000"/>
              </a:prst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spAutoFit/>
            <a:scene3d>
              <a:camera prst="orthographicFront">
                <a:rot lat="0" lon="600000" rev="0"/>
              </a:camera>
              <a:lightRig rig="threePt" dir="t"/>
            </a:scene3d>
            <a:sp3d z="-31750"/>
          </a:bodyPr>
          <a:lstStyle/>
          <a:p>
            <a:pPr algn="ctr">
              <a:lnSpc>
                <a:spcPct val="90000"/>
              </a:lnSpc>
            </a:pPr>
            <a:r>
              <a:rPr lang="es-CO" sz="2000" b="1" dirty="0" smtClean="0">
                <a:ln w="24500" cap="rnd" cmpd="sng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bevel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 pitchFamily="34" charset="0"/>
              </a:rPr>
              <a:t>Entes de Control </a:t>
            </a:r>
            <a:r>
              <a:rPr lang="es-CO" sz="2000" b="1" dirty="0">
                <a:ln w="24500" cap="rnd" cmpd="sng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bevel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 pitchFamily="34" charset="0"/>
              </a:rPr>
              <a:t>Externo</a:t>
            </a:r>
          </a:p>
          <a:p>
            <a:pPr algn="ctr">
              <a:lnSpc>
                <a:spcPct val="90000"/>
              </a:lnSpc>
            </a:pPr>
            <a:r>
              <a:rPr lang="es-CO" sz="2000" b="1" dirty="0" smtClean="0">
                <a:ln w="24500" cap="rnd" cmpd="sng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bevel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 pitchFamily="34" charset="0"/>
              </a:rPr>
              <a:t>que vigilan la Entidad </a:t>
            </a:r>
            <a:endParaRPr lang="es-CO" sz="2000" b="1" dirty="0">
              <a:ln w="24500" cap="rnd" cmpd="sng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bevel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515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2083</TotalTime>
  <Words>210</Words>
  <Application>Microsoft Office PowerPoint</Application>
  <PresentationFormat>Presentación en pantalla (4:3)</PresentationFormat>
  <Paragraphs>53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FRANCY</dc:creator>
  <cp:lastModifiedBy>AF001762</cp:lastModifiedBy>
  <cp:revision>321</cp:revision>
  <dcterms:created xsi:type="dcterms:W3CDTF">2016-05-17T19:30:05Z</dcterms:created>
  <dcterms:modified xsi:type="dcterms:W3CDTF">2020-10-13T14:01:32Z</dcterms:modified>
</cp:coreProperties>
</file>